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65" r:id="rId3"/>
    <p:sldId id="264" r:id="rId4"/>
    <p:sldId id="267" r:id="rId5"/>
    <p:sldId id="266" r:id="rId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EF4EA-0E0D-46E7-A58D-CCFD1FA200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D3799-30AE-4F28-B37E-5A12B7F8E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1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93A7A-F530-40FB-B323-9CE1C1000159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2032E-7806-450A-9A44-8ECE9FA3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2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0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5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9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6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8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6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1FA41-794A-4123-BFE8-D4E15A68B07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5D9A-F757-4865-A21C-CE818982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9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ann-shoplik@uiow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Academic Acceleration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2318689"/>
            <a:ext cx="1179704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US" sz="3000" b="1" dirty="0" smtClean="0"/>
              <a:t>-about </a:t>
            </a:r>
            <a:r>
              <a:rPr lang="en-US" sz="3000" b="1" dirty="0"/>
              <a:t>Academic </a:t>
            </a:r>
            <a:r>
              <a:rPr lang="en-US" sz="3000" b="1" dirty="0" smtClean="0"/>
              <a:t>Acceleration, by Ann </a:t>
            </a:r>
            <a:r>
              <a:rPr lang="en-US" sz="3000" b="1" dirty="0" err="1"/>
              <a:t>Shoplik</a:t>
            </a:r>
            <a:r>
              <a:rPr lang="en-US" sz="3000" b="1" dirty="0"/>
              <a:t>, Ph.D.,  </a:t>
            </a:r>
            <a:r>
              <a:rPr lang="en-US" sz="3000" u="sng" dirty="0" smtClean="0">
                <a:hlinkClick r:id="rId2"/>
              </a:rPr>
              <a:t>ann-shoplik@uiowa.edu</a:t>
            </a:r>
            <a:endParaRPr lang="en-US" sz="3000" u="sng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3000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US" sz="3000" dirty="0"/>
              <a:t>Acceleration is the best-researched</a:t>
            </a:r>
            <a:r>
              <a:rPr lang="en-US" dirty="0"/>
              <a:t>, yet most under-utilized educational option available for gifted students.  In spite of the robust research base on acceleration, schools do not use it routinely. The main fear is the social-emotional impact of acceleration on students.  Other reasons for hesitation in using this intervention include a lack of familiarity on the part of educators, assuming that doing nothing is better than taking the "risk" of accelerating, worries about pushing children, and concerns about educational gaps.  A new report, </a:t>
            </a:r>
            <a:r>
              <a:rPr lang="en-US" i="1" dirty="0"/>
              <a:t>A Nation Empowered: Evidence Trumps the Excuses Holding Back America's Brightest Students,</a:t>
            </a:r>
            <a:r>
              <a:rPr lang="en-US" dirty="0"/>
              <a:t> includes information about how acceleration is currently used in schools, as well as long-term and short-term research evidence about acceleration.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18" y="244699"/>
            <a:ext cx="2989545" cy="19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01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445" y="216934"/>
            <a:ext cx="9649177" cy="1325563"/>
          </a:xfrm>
        </p:spPr>
        <p:txBody>
          <a:bodyPr/>
          <a:lstStyle/>
          <a:p>
            <a:r>
              <a:rPr lang="en-US" dirty="0" smtClean="0"/>
              <a:t>Brief Checklist of Acceleration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755" y="1542496"/>
            <a:ext cx="10893777" cy="5315503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/>
              <a:t>Early </a:t>
            </a:r>
            <a:r>
              <a:rPr lang="en-US" dirty="0"/>
              <a:t>admission to school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Grade skipping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Subject acceleration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Completing two years of a subject in one year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Telescoping curricula to allow students to cover material in less time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Compacting curricula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Early admission to college, with or without a high school diploma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Entering a college with an early-entrance program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Taking college courses on a part-time basis while in secondary school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Dual enrollment in high school and college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Special fast-paced classes during the summer or academic year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Honors and Advanced Placement courses and examinations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International Baccalaureate Program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Individual tutoring in advanced subject matter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National Merit Scholar Program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School within a School with advanced curriculum for gifted and highly able learners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45" y="2114902"/>
            <a:ext cx="2291643" cy="27280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68" y="100542"/>
            <a:ext cx="1850054" cy="138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2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21" y="365125"/>
            <a:ext cx="10515600" cy="1325563"/>
          </a:xfrm>
        </p:spPr>
        <p:txBody>
          <a:bodyPr/>
          <a:lstStyle/>
          <a:p>
            <a:r>
              <a:rPr lang="en-US" dirty="0" smtClean="0"/>
              <a:t>Expanded Checklist of Acceleration Options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222" y="1520824"/>
            <a:ext cx="5223934" cy="533717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Early admission and/or early exit from school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Cluster gifted learners at their grade or instructional level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Provide multi-age or cross grade level grouping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Allow gifted learners to test out of a skill or content area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Provide for a gifted learner with a long-term intense interest and expertise in an area to pursue it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Have a scheduled open class period for gifted learners for accelerated learning (Clusters for academic events, Touchstone or Six Hats discussions)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Assign gifted learners for consecutive multiple periods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Create a school within a </a:t>
            </a:r>
            <a:r>
              <a:rPr lang="en-US" sz="1400" dirty="0" smtClean="0"/>
              <a:t>school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Provide students with heavy academic schedules time in the area of visual and performing arts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Have a college-type schedule for gifted learners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Use distance learning courses for credit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Provide for college enrollment, part or full time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400" dirty="0"/>
              <a:t>Award credit for outside-of-school educational experiences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8577" y="1520824"/>
            <a:ext cx="5881511" cy="5071887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/>
              <a:t>Provide </a:t>
            </a:r>
            <a:r>
              <a:rPr lang="en-US" dirty="0"/>
              <a:t>acceleration and/or enrichment in advanced tiers in the content areas via tiered assignments and tic tac toe choice boards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Provide honors, advanced, AP or IB courses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Develop interdisciplinary courses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Provide thematic, interdisciplinary seminars/workshops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Permit enrollment in other course in lieu of study halls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Telescope, compact, most difficult first, condense the curriculum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Develop learning centers on advanced content curriculum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Utilize the strategies of, independent study or learning contracts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Permit gifted learners to submit proposal to supplant requirements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Provide field experiences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Provide tutorials in areas of significant advanced learning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Utilize mentorships, apprenticeships, and internships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Change five-day-a-week courses to seminar-type programs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Initiate club or interest group programs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Involvement in academic events such as Odyssey of the Mind, Invention Convention, Forensics, Math Problem Solving, </a:t>
            </a:r>
            <a:r>
              <a:rPr lang="en-US" dirty="0" err="1"/>
              <a:t>CalcuSolve</a:t>
            </a:r>
            <a:r>
              <a:rPr lang="en-US" dirty="0"/>
              <a:t>, Pennsylvania Junior Academy of Science, Future Problem Solving, ….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443" y="184502"/>
            <a:ext cx="1399821" cy="117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2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99" y="94192"/>
            <a:ext cx="11761470" cy="1325563"/>
          </a:xfrm>
        </p:spPr>
        <p:txBody>
          <a:bodyPr>
            <a:normAutofit/>
          </a:bodyPr>
          <a:lstStyle/>
          <a:p>
            <a:pPr lvl="0"/>
            <a:r>
              <a:rPr lang="en-US" alt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The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effectiveness of acceleration is increased when we consider</a:t>
            </a:r>
            <a:r>
              <a:rPr lang="en-US" altLang="en-US" sz="2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8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61245" y="1058489"/>
            <a:ext cx="1150337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Accelerating more than one student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need for program modifications in addition to acceleration like: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Career counseling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Compacting curriculum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Enrichment opportunities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Independent study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Apprenticeships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Mentorships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Teaching higher order thinking skills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Teaching problem solving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Selecting teachers who endorse acceleration, have the ability to modify the curriculum appropriately for gifted learners, exhibit an advanced knowledge base, and have good classroom management skills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Implementing acceleration on a trial basis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Valuable Resource:	Iowa Acceleration Scale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834" y="2384052"/>
            <a:ext cx="2911209" cy="138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4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7044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     Students </a:t>
            </a:r>
            <a:r>
              <a:rPr lang="en-US" sz="3200" dirty="0"/>
              <a:t>eligible for grade acceleration should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11" y="1690688"/>
            <a:ext cx="10947400" cy="485739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smtClean="0"/>
              <a:t>Have </a:t>
            </a:r>
            <a:r>
              <a:rPr lang="en-US" dirty="0"/>
              <a:t>the ability to manipulate abstract symbol systems better than their peers.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Be at least in the upper 2% of the general population in terms of general ability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Display mastery of the curriculum at their grade level.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Not be underachievers.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exhausted the challenging opportunities available within their school or grade.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received a comprehensive psychological report attesting to their superior intellectual functioning, academic maturity or readiness, and social and emotional maturity.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Be free of any serious adjustment problems, social and emotionally, and demonstrate a desire to learn.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Not be under pressure to accelerate.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Bet entering a classroom where the teacher is positive about the acceleration.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Parent attitude and the student’s physical size might be significant factors.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68" y="100542"/>
            <a:ext cx="1850054" cy="138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9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463</Words>
  <Application>Microsoft Office PowerPoint</Application>
  <PresentationFormat>Widescreen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Academic Acceleration</vt:lpstr>
      <vt:lpstr>Brief Checklist of Acceleration Options</vt:lpstr>
      <vt:lpstr>Expanded Checklist of Acceleration Options </vt:lpstr>
      <vt:lpstr> The effectiveness of acceleration is increased when we consider:</vt:lpstr>
      <vt:lpstr>              Students eligible for grade acceleration should: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Compacting</dc:title>
  <dc:creator>Franny McAleer</dc:creator>
  <cp:lastModifiedBy>Franny McAleer</cp:lastModifiedBy>
  <cp:revision>17</cp:revision>
  <cp:lastPrinted>2016-01-11T21:22:39Z</cp:lastPrinted>
  <dcterms:created xsi:type="dcterms:W3CDTF">2015-10-28T16:08:42Z</dcterms:created>
  <dcterms:modified xsi:type="dcterms:W3CDTF">2016-04-23T14:33:51Z</dcterms:modified>
</cp:coreProperties>
</file>