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64" r:id="rId3"/>
    <p:sldId id="26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1520F-7D5C-469D-B473-8CF0ECFF5B38}" type="datetimeFigureOut">
              <a:rPr lang="en-US" smtClean="0"/>
              <a:t>4/12/2016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201AAD-B82F-4488-966F-A17BCF070A58}" type="slidenum">
              <a:rPr lang="en-US" smtClean="0"/>
              <a:t>‹#›</a:t>
            </a:fld>
            <a:endParaRPr lang="en-US" dirty="0"/>
          </a:p>
        </p:txBody>
      </p:sp>
    </p:spTree>
    <p:extLst>
      <p:ext uri="{BB962C8B-B14F-4D97-AF65-F5344CB8AC3E}">
        <p14:creationId xmlns:p14="http://schemas.microsoft.com/office/powerpoint/2010/main" val="347623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229599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23204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391909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364235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421304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411006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102760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11558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66084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204795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00E31-DBE1-4294-8B65-A1C65EE66885}" type="datetimeFigureOut">
              <a:rPr lang="en-US" smtClean="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1DD1E6-5B38-4D12-A6F3-4B63018095AC}" type="slidenum">
              <a:rPr lang="en-US" smtClean="0"/>
              <a:t>‹#›</a:t>
            </a:fld>
            <a:endParaRPr lang="en-US" dirty="0"/>
          </a:p>
        </p:txBody>
      </p:sp>
    </p:spTree>
    <p:extLst>
      <p:ext uri="{BB962C8B-B14F-4D97-AF65-F5344CB8AC3E}">
        <p14:creationId xmlns:p14="http://schemas.microsoft.com/office/powerpoint/2010/main" val="6513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00E31-DBE1-4294-8B65-A1C65EE66885}" type="datetimeFigureOut">
              <a:rPr lang="en-US" smtClean="0"/>
              <a:t>4/12/2016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DD1E6-5B38-4D12-A6F3-4B63018095AC}" type="slidenum">
              <a:rPr lang="en-US" smtClean="0"/>
              <a:t>‹#›</a:t>
            </a:fld>
            <a:endParaRPr lang="en-US" dirty="0"/>
          </a:p>
        </p:txBody>
      </p:sp>
    </p:spTree>
    <p:extLst>
      <p:ext uri="{BB962C8B-B14F-4D97-AF65-F5344CB8AC3E}">
        <p14:creationId xmlns:p14="http://schemas.microsoft.com/office/powerpoint/2010/main" val="3876009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g"/><Relationship Id="rId2" Type="http://schemas.openxmlformats.org/officeDocument/2006/relationships/hyperlink" Target="mailto:Frannymcaleer@Learnerslink.com" TargetMode="External"/><Relationship Id="rId1" Type="http://schemas.openxmlformats.org/officeDocument/2006/relationships/slideLayout" Target="../slideLayouts/slideLayout2.xml"/><Relationship Id="rId6" Type="http://schemas.openxmlformats.org/officeDocument/2006/relationships/hyperlink" Target="mailto:frannymcaleer@Learnerslink.com"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244700" y="328410"/>
            <a:ext cx="11758410" cy="6259133"/>
          </a:xfrm>
        </p:spPr>
        <p:txBody>
          <a:bodyPr>
            <a:normAutofit fontScale="92500" lnSpcReduction="10000"/>
          </a:bodyPr>
          <a:lstStyle/>
          <a:p>
            <a:pPr marL="0" indent="0" algn="ctr">
              <a:buNone/>
            </a:pPr>
            <a:r>
              <a:rPr lang="en-US" altLang="en-US" sz="2600" b="1" dirty="0">
                <a:ea typeface="Times New Roman" panose="02020603050405020304" pitchFamily="18" charset="0"/>
                <a:cs typeface="Arial" panose="020B0604020202020204" pitchFamily="34" charset="0"/>
              </a:rPr>
              <a:t>Artful Teaching </a:t>
            </a:r>
            <a:r>
              <a:rPr lang="en-US" altLang="en-US" sz="2600" b="1" dirty="0" smtClean="0">
                <a:ea typeface="Times New Roman" panose="02020603050405020304" pitchFamily="18" charset="0"/>
                <a:cs typeface="Arial" panose="020B0604020202020204" pitchFamily="34" charset="0"/>
              </a:rPr>
              <a:t>with Six Hats® at Foothills Fine Arts Academy</a:t>
            </a:r>
          </a:p>
          <a:p>
            <a:pPr marL="0" indent="0" algn="ctr">
              <a:buNone/>
            </a:pPr>
            <a:r>
              <a:rPr lang="en-US" altLang="en-US" sz="2600" b="1" dirty="0" smtClean="0">
                <a:ea typeface="Times New Roman" panose="02020603050405020304" pitchFamily="18" charset="0"/>
                <a:cs typeface="Arial" panose="020B0604020202020204" pitchFamily="34" charset="0"/>
              </a:rPr>
              <a:t>Think</a:t>
            </a:r>
            <a:r>
              <a:rPr lang="en-US" altLang="en-US" sz="2600" b="1" dirty="0">
                <a:ea typeface="Times New Roman" panose="02020603050405020304" pitchFamily="18" charset="0"/>
                <a:cs typeface="Arial" panose="020B0604020202020204" pitchFamily="34" charset="0"/>
              </a:rPr>
              <a:t>, Learn and Teach in Color</a:t>
            </a:r>
            <a:r>
              <a:rPr lang="en-US" altLang="en-US" sz="2600" b="1" dirty="0" smtClean="0">
                <a:ea typeface="Times New Roman" panose="02020603050405020304" pitchFamily="18" charset="0"/>
                <a:cs typeface="Arial" panose="020B0604020202020204" pitchFamily="34" charset="0"/>
              </a:rPr>
              <a:t>!</a:t>
            </a:r>
          </a:p>
          <a:p>
            <a:pPr marL="0" indent="0" algn="ctr">
              <a:buNone/>
            </a:pPr>
            <a:endParaRPr lang="en-US" altLang="en-US" sz="2600" b="1" dirty="0" smtClean="0">
              <a:ea typeface="Times New Roman" panose="02020603050405020304" pitchFamily="18" charset="0"/>
              <a:cs typeface="Arial" panose="020B0604020202020204" pitchFamily="34" charset="0"/>
            </a:endParaRPr>
          </a:p>
          <a:p>
            <a:pPr marL="0" indent="0" algn="ctr">
              <a:buNone/>
            </a:pPr>
            <a:endParaRPr lang="en-US" altLang="en-US" dirty="0" smtClean="0"/>
          </a:p>
          <a:p>
            <a:pPr marL="0" indent="0" algn="ctr">
              <a:buNone/>
              <a:defRPr/>
            </a:pPr>
            <a:endParaRPr lang="en-US" b="1" dirty="0" smtClean="0">
              <a:solidFill>
                <a:schemeClr val="accent1"/>
              </a:solidFill>
            </a:endParaRPr>
          </a:p>
          <a:p>
            <a:pPr marL="0" indent="0" algn="ctr">
              <a:buNone/>
              <a:defRPr/>
            </a:pPr>
            <a:endParaRPr lang="en-US" b="1" dirty="0" smtClean="0">
              <a:solidFill>
                <a:schemeClr val="accent1"/>
              </a:solidFill>
            </a:endParaRPr>
          </a:p>
          <a:p>
            <a:pPr marL="0" indent="0" algn="ctr">
              <a:buNone/>
              <a:defRPr/>
            </a:pPr>
            <a:r>
              <a:rPr lang="en-US" b="1" dirty="0" smtClean="0">
                <a:solidFill>
                  <a:schemeClr val="accent1"/>
                </a:solidFill>
              </a:rPr>
              <a:t>Check Out the SIX HATS® TRACKER,   Thinking About RIGOR!</a:t>
            </a:r>
            <a:endParaRPr lang="en-US" b="1" dirty="0">
              <a:solidFill>
                <a:schemeClr val="accent1"/>
              </a:solidFill>
            </a:endParaRPr>
          </a:p>
          <a:p>
            <a:pPr marL="0" indent="0">
              <a:buNone/>
              <a:defRPr/>
            </a:pPr>
            <a:r>
              <a:rPr lang="en-US" sz="1400" dirty="0" smtClean="0"/>
              <a:t>As you tinker with SIX HATS®,  you become more and more automatic and artful in adding color and building rigor in your lessons. </a:t>
            </a:r>
            <a:r>
              <a:rPr lang="en-US" sz="1400" dirty="0"/>
              <a:t>Bloom’s </a:t>
            </a:r>
            <a:r>
              <a:rPr lang="en-US" sz="1400" dirty="0" smtClean="0"/>
              <a:t>Remembering, DOK 1, or White Hat® are only part of the questioning and thinking process. Beyond the facts, Red</a:t>
            </a:r>
            <a:r>
              <a:rPr lang="en-US" sz="1400" dirty="0"/>
              <a:t>, Blue, Yellow, Black and Green </a:t>
            </a:r>
            <a:r>
              <a:rPr lang="en-US" sz="1400" dirty="0" smtClean="0"/>
              <a:t>Hats® increase the rigor to DOK 2, DOK, 3, and DOK 4. </a:t>
            </a:r>
          </a:p>
          <a:p>
            <a:pPr marL="0" indent="0">
              <a:buNone/>
              <a:defRPr/>
            </a:pPr>
            <a:r>
              <a:rPr lang="en-US" sz="1400" dirty="0" smtClean="0"/>
              <a:t>Today’s NEWS FLASH presents two </a:t>
            </a:r>
            <a:r>
              <a:rPr lang="en-US" sz="1400" b="1" dirty="0" smtClean="0">
                <a:solidFill>
                  <a:schemeClr val="accent1"/>
                </a:solidFill>
              </a:rPr>
              <a:t>SIX </a:t>
            </a:r>
            <a:r>
              <a:rPr lang="en-US" sz="1400" b="1" dirty="0">
                <a:solidFill>
                  <a:schemeClr val="accent1"/>
                </a:solidFill>
              </a:rPr>
              <a:t>HATS® </a:t>
            </a:r>
            <a:r>
              <a:rPr lang="en-US" sz="1400" b="1" dirty="0" smtClean="0">
                <a:solidFill>
                  <a:schemeClr val="accent1"/>
                </a:solidFill>
              </a:rPr>
              <a:t>TRACKERS.   </a:t>
            </a:r>
            <a:r>
              <a:rPr lang="en-US" sz="1400" dirty="0" smtClean="0"/>
              <a:t>Dr. Benson reiterated, </a:t>
            </a:r>
            <a:r>
              <a:rPr lang="en-US" sz="1400" i="1" dirty="0" smtClean="0"/>
              <a:t>“the teacher moves from the role of instructor to that of facilitator”</a:t>
            </a:r>
            <a:r>
              <a:rPr lang="en-US" sz="1400" dirty="0" smtClean="0"/>
              <a:t>  --  the guide on the side, not the sage on the stage.  </a:t>
            </a:r>
            <a:r>
              <a:rPr lang="en-US" sz="1400" dirty="0"/>
              <a:t>Using the </a:t>
            </a:r>
            <a:r>
              <a:rPr lang="en-US" sz="1400" b="1" dirty="0">
                <a:solidFill>
                  <a:schemeClr val="accent1"/>
                </a:solidFill>
              </a:rPr>
              <a:t>SIX HATS® </a:t>
            </a:r>
            <a:r>
              <a:rPr lang="en-US" sz="1400" b="1" dirty="0" smtClean="0">
                <a:solidFill>
                  <a:schemeClr val="accent1"/>
                </a:solidFill>
              </a:rPr>
              <a:t>TRACKERS </a:t>
            </a:r>
            <a:r>
              <a:rPr lang="en-US" sz="1400" dirty="0" smtClean="0"/>
              <a:t>you can feel your roles flow from one to the other.  These Trackers are designed to help you assess your questioning and your students’ responses as you move to increased levels of creativity and rigor!</a:t>
            </a:r>
          </a:p>
          <a:p>
            <a:pPr marL="0" indent="0">
              <a:buNone/>
              <a:defRPr/>
            </a:pPr>
            <a:r>
              <a:rPr lang="en-US" sz="1400" dirty="0" smtClean="0"/>
              <a:t>The </a:t>
            </a:r>
            <a:r>
              <a:rPr lang="en-US" sz="1400" b="1" dirty="0"/>
              <a:t>Six Hats® Tracker </a:t>
            </a:r>
            <a:r>
              <a:rPr lang="en-US" sz="1400" b="1" dirty="0" smtClean="0"/>
              <a:t>of Questions Asked</a:t>
            </a:r>
            <a:r>
              <a:rPr lang="en-US" sz="1400" dirty="0" smtClean="0">
                <a:ln>
                  <a:solidFill>
                    <a:schemeClr val="tx1"/>
                  </a:solidFill>
                </a:ln>
                <a:cs typeface="Arial" panose="020B0604020202020204" pitchFamily="34" charset="0"/>
              </a:rPr>
              <a:t> </a:t>
            </a:r>
            <a:r>
              <a:rPr lang="en-US" sz="1400" dirty="0" smtClean="0"/>
              <a:t>gives teachers, principals, peers, or students the opportunity to observe and track which hats are being used in a class discussion.  At the end of the class, week, or unit, you will be able to see the Hats you and your students used and estimate the level of rigor in your teaching. </a:t>
            </a:r>
          </a:p>
          <a:p>
            <a:pPr marL="0" indent="0">
              <a:buNone/>
              <a:defRPr/>
            </a:pPr>
            <a:r>
              <a:rPr lang="en-US" sz="1400" dirty="0" smtClean="0"/>
              <a:t>The</a:t>
            </a:r>
            <a:r>
              <a:rPr lang="en-US" sz="1400" b="1" dirty="0" smtClean="0"/>
              <a:t> Six </a:t>
            </a:r>
            <a:r>
              <a:rPr lang="en-US" sz="1400" b="1" dirty="0"/>
              <a:t>Hats® Tracker of Student </a:t>
            </a:r>
            <a:r>
              <a:rPr lang="en-US" sz="1400" b="1" dirty="0" smtClean="0"/>
              <a:t>Responses </a:t>
            </a:r>
            <a:r>
              <a:rPr lang="en-US" sz="1400" dirty="0" smtClean="0"/>
              <a:t>gives teachers and students a record of the answers and interactions among the students based on the rigor of the hats and the frequency of student responses.  </a:t>
            </a:r>
          </a:p>
          <a:p>
            <a:pPr marL="342900" indent="-342900">
              <a:buFont typeface="+mj-lt"/>
              <a:buAutoNum type="arabicPeriod"/>
              <a:defRPr/>
            </a:pPr>
            <a:endParaRPr lang="en-US" sz="1400" dirty="0" smtClean="0"/>
          </a:p>
          <a:p>
            <a:pPr marL="342900" indent="-342900">
              <a:buFont typeface="+mj-lt"/>
              <a:buAutoNum type="arabicPeriod"/>
              <a:defRPr/>
            </a:pPr>
            <a:endParaRPr lang="en-US" sz="1400" dirty="0" smtClean="0"/>
          </a:p>
          <a:p>
            <a:pPr marL="0" indent="0">
              <a:buNone/>
              <a:defRPr/>
            </a:pPr>
            <a:r>
              <a:rPr lang="en-US" sz="1400" dirty="0" smtClean="0"/>
              <a:t>Please send comments, articles, stories, student work to</a:t>
            </a:r>
          </a:p>
          <a:p>
            <a:pPr marL="0" indent="0">
              <a:buNone/>
              <a:defRPr/>
            </a:pPr>
            <a:r>
              <a:rPr lang="en-US" sz="1400" dirty="0" smtClean="0">
                <a:hlinkClick r:id="rId2"/>
              </a:rPr>
              <a:t>Frannymcaleer@Learnerslink.com</a:t>
            </a:r>
            <a:r>
              <a:rPr lang="en-US" sz="1400" dirty="0" smtClean="0"/>
              <a:t> for the next edition.</a:t>
            </a:r>
            <a:endParaRPr lang="en-US" sz="1400" dirty="0"/>
          </a:p>
        </p:txBody>
      </p:sp>
      <p:pic>
        <p:nvPicPr>
          <p:cNvPr id="7171" name="Picture 9" descr="thinking_ha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797" y="5746886"/>
            <a:ext cx="3485323" cy="56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388" y="1068946"/>
            <a:ext cx="1805311" cy="1675432"/>
          </a:xfrm>
          <a:prstGeom prst="rect">
            <a:avLst/>
          </a:prstGeom>
        </p:spPr>
      </p:pic>
      <p:pic>
        <p:nvPicPr>
          <p:cNvPr id="3" name="Picture 2" descr="https://schools.peoriaud.k12.az.us/sites/foothills/Picture%20Library/FFAA%2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3265" y="1351133"/>
            <a:ext cx="5601280" cy="12362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75808" y="5891619"/>
            <a:ext cx="4327302" cy="830997"/>
          </a:xfrm>
          <a:prstGeom prst="rect">
            <a:avLst/>
          </a:prstGeom>
          <a:noFill/>
        </p:spPr>
        <p:txBody>
          <a:bodyPr wrap="square" rtlCol="0">
            <a:spAutoFit/>
          </a:bodyPr>
          <a:lstStyle/>
          <a:p>
            <a:pPr algn="r"/>
            <a:r>
              <a:rPr lang="en-US" sz="1600" dirty="0" smtClean="0"/>
              <a:t>Franny McAleer, Teacher and Presenter </a:t>
            </a:r>
            <a:r>
              <a:rPr lang="en-US" sz="1600" dirty="0" smtClean="0">
                <a:hlinkClick r:id="rId6"/>
              </a:rPr>
              <a:t>frannymcaleer@Learnerslink.com</a:t>
            </a:r>
            <a:r>
              <a:rPr lang="en-US" sz="1600" dirty="0" smtClean="0"/>
              <a:t>                       724-413-6001</a:t>
            </a:r>
            <a:endParaRPr lang="en-US" sz="1600" dirty="0"/>
          </a:p>
        </p:txBody>
      </p:sp>
      <p:sp>
        <p:nvSpPr>
          <p:cNvPr id="6" name="TextBox 5"/>
          <p:cNvSpPr txBox="1"/>
          <p:nvPr/>
        </p:nvSpPr>
        <p:spPr>
          <a:xfrm>
            <a:off x="10357267" y="8671"/>
            <a:ext cx="1834733" cy="369332"/>
          </a:xfrm>
          <a:prstGeom prst="rect">
            <a:avLst/>
          </a:prstGeom>
          <a:noFill/>
        </p:spPr>
        <p:txBody>
          <a:bodyPr wrap="none" rtlCol="0">
            <a:spAutoFit/>
          </a:bodyPr>
          <a:lstStyle/>
          <a:p>
            <a:r>
              <a:rPr lang="en-US" dirty="0"/>
              <a:t> </a:t>
            </a:r>
            <a:r>
              <a:rPr lang="en-US" dirty="0" smtClean="0"/>
              <a:t>  </a:t>
            </a:r>
            <a:r>
              <a:rPr lang="en-US" sz="1400" dirty="0" smtClean="0"/>
              <a:t>3/14/2016/Edition 2</a:t>
            </a:r>
            <a:endParaRPr lang="en-US" sz="1400" dirty="0"/>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24900" y="1131522"/>
            <a:ext cx="3267100" cy="1675432"/>
          </a:xfrm>
          <a:prstGeom prst="rect">
            <a:avLst/>
          </a:prstGeom>
        </p:spPr>
      </p:pic>
      <p:sp>
        <p:nvSpPr>
          <p:cNvPr id="9" name="TextBox 8"/>
          <p:cNvSpPr txBox="1"/>
          <p:nvPr/>
        </p:nvSpPr>
        <p:spPr>
          <a:xfrm rot="469634">
            <a:off x="10806003" y="1961976"/>
            <a:ext cx="835485" cy="338554"/>
          </a:xfrm>
          <a:prstGeom prst="rect">
            <a:avLst/>
          </a:prstGeom>
          <a:noFill/>
        </p:spPr>
        <p:txBody>
          <a:bodyPr wrap="none" rtlCol="0">
            <a:spAutoFit/>
          </a:bodyPr>
          <a:lstStyle/>
          <a:p>
            <a:r>
              <a:rPr lang="en-US" sz="1600" dirty="0" smtClean="0">
                <a:latin typeface="Lucida Handwriting" panose="03010101010101010101" pitchFamily="66" charset="0"/>
              </a:rPr>
              <a:t>Rigor</a:t>
            </a:r>
            <a:endParaRPr lang="en-US" sz="1600" dirty="0">
              <a:latin typeface="Lucida Handwriting" panose="03010101010101010101" pitchFamily="66" charset="0"/>
            </a:endParaRPr>
          </a:p>
        </p:txBody>
      </p:sp>
    </p:spTree>
    <p:extLst>
      <p:ext uri="{BB962C8B-B14F-4D97-AF65-F5344CB8AC3E}">
        <p14:creationId xmlns:p14="http://schemas.microsoft.com/office/powerpoint/2010/main" val="173200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38" y="915393"/>
            <a:ext cx="10515600" cy="446244"/>
          </a:xfrm>
        </p:spPr>
        <p:txBody>
          <a:bodyPr>
            <a:noAutofit/>
          </a:bodyPr>
          <a:lstStyle/>
          <a:p>
            <a:r>
              <a:rPr lang="en-US" sz="2000" b="1" dirty="0" smtClean="0">
                <a:solidFill>
                  <a:srgbClr val="7030A0"/>
                </a:solidFill>
              </a:rPr>
              <a:t>				Six Hats® Tracker of Questions Asked</a:t>
            </a:r>
            <a:r>
              <a:rPr lang="en-US" sz="2000" dirty="0" smtClean="0">
                <a:ln>
                  <a:solidFill>
                    <a:schemeClr val="tx1"/>
                  </a:solidFill>
                </a:ln>
                <a:solidFill>
                  <a:srgbClr val="7030A0"/>
                </a:solidFill>
                <a:cs typeface="Arial" panose="020B0604020202020204" pitchFamily="34" charset="0"/>
              </a:rPr>
              <a:t/>
            </a:r>
            <a:br>
              <a:rPr lang="en-US" sz="2000" dirty="0" smtClean="0">
                <a:ln>
                  <a:solidFill>
                    <a:schemeClr val="tx1"/>
                  </a:solidFill>
                </a:ln>
                <a:solidFill>
                  <a:srgbClr val="7030A0"/>
                </a:solidFill>
                <a:cs typeface="Arial" panose="020B0604020202020204" pitchFamily="34" charset="0"/>
              </a:rPr>
            </a:br>
            <a:r>
              <a:rPr lang="en-US" sz="2000" dirty="0" smtClean="0">
                <a:ln>
                  <a:solidFill>
                    <a:schemeClr val="tx1"/>
                  </a:solidFill>
                </a:ln>
                <a:solidFill>
                  <a:srgbClr val="7030A0"/>
                </a:solidFill>
                <a:cs typeface="Arial" panose="020B0604020202020204" pitchFamily="34" charset="0"/>
              </a:rPr>
              <a:t>			</a:t>
            </a:r>
            <a:r>
              <a:rPr lang="en-US" sz="1600" b="1" dirty="0" smtClean="0"/>
              <a:t>Teachers, Principals, Peers or Students Observe and Track Six Hats</a:t>
            </a:r>
            <a:r>
              <a:rPr lang="en-US" sz="1600" b="1" dirty="0" smtClean="0">
                <a:cs typeface="Arial" panose="020B0604020202020204" pitchFamily="34" charset="0"/>
              </a:rPr>
              <a:t>® Questions</a:t>
            </a:r>
            <a:r>
              <a:rPr lang="en-US" sz="1600" dirty="0" smtClean="0">
                <a:ln>
                  <a:solidFill>
                    <a:schemeClr val="tx1"/>
                  </a:solidFill>
                </a:ln>
                <a:cs typeface="Arial" panose="020B0604020202020204" pitchFamily="34" charset="0"/>
              </a:rPr>
              <a:t/>
            </a:r>
            <a:br>
              <a:rPr lang="en-US" sz="1600" dirty="0" smtClean="0">
                <a:ln>
                  <a:solidFill>
                    <a:schemeClr val="tx1"/>
                  </a:solidFill>
                </a:ln>
                <a:cs typeface="Arial" panose="020B0604020202020204" pitchFamily="34" charset="0"/>
              </a:rPr>
            </a:br>
            <a:r>
              <a:rPr lang="en-US" sz="1600" dirty="0">
                <a:ln>
                  <a:solidFill>
                    <a:schemeClr val="tx1"/>
                  </a:solidFill>
                </a:ln>
                <a:cs typeface="Arial" panose="020B0604020202020204" pitchFamily="34" charset="0"/>
              </a:rPr>
              <a:t/>
            </a:r>
            <a:br>
              <a:rPr lang="en-US" sz="1600" dirty="0">
                <a:ln>
                  <a:solidFill>
                    <a:schemeClr val="tx1"/>
                  </a:solidFill>
                </a:ln>
                <a:cs typeface="Arial" panose="020B0604020202020204" pitchFamily="34" charset="0"/>
              </a:rPr>
            </a:br>
            <a:r>
              <a:rPr lang="en-US" sz="1600" dirty="0" smtClean="0">
                <a:ln>
                  <a:solidFill>
                    <a:schemeClr val="tx1"/>
                  </a:solidFill>
                </a:ln>
                <a:cs typeface="Arial" panose="020B0604020202020204" pitchFamily="34" charset="0"/>
              </a:rPr>
              <a:t/>
            </a:r>
            <a:br>
              <a:rPr lang="en-US" sz="1600" dirty="0" smtClean="0">
                <a:ln>
                  <a:solidFill>
                    <a:schemeClr val="tx1"/>
                  </a:solidFill>
                </a:ln>
                <a:cs typeface="Arial" panose="020B0604020202020204" pitchFamily="34" charset="0"/>
              </a:rPr>
            </a:br>
            <a:r>
              <a:rPr lang="en-US" sz="1600" b="1" dirty="0" smtClean="0"/>
              <a:t>During a discussion, the teachers, principal, peer observer, or students keep track of the variety of questions.  White Hat relates to DOK 1, while the other five foster, DOK 2, DOK 3, and DOK 4.  This will gives you vital information about the RIGOR of your questions and teaching.</a:t>
            </a:r>
            <a:endParaRPr lang="en-US" sz="1600" dirty="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56205490"/>
              </p:ext>
            </p:extLst>
          </p:nvPr>
        </p:nvGraphicFramePr>
        <p:xfrm>
          <a:off x="350538" y="2200598"/>
          <a:ext cx="11465166" cy="2418080"/>
        </p:xfrm>
        <a:graphic>
          <a:graphicData uri="http://schemas.openxmlformats.org/drawingml/2006/table">
            <a:tbl>
              <a:tblPr firstRow="1" bandRow="1">
                <a:tableStyleId>{5C22544A-7EE6-4342-B048-85BDC9FD1C3A}</a:tableStyleId>
              </a:tblPr>
              <a:tblGrid>
                <a:gridCol w="3390924"/>
                <a:gridCol w="1345707"/>
                <a:gridCol w="1345707"/>
                <a:gridCol w="1345707"/>
                <a:gridCol w="1300691"/>
                <a:gridCol w="1390723"/>
                <a:gridCol w="1345707"/>
              </a:tblGrid>
              <a:tr h="847041">
                <a:tc>
                  <a:txBody>
                    <a:bodyPr/>
                    <a:lstStyle/>
                    <a:p>
                      <a:r>
                        <a:rPr lang="en-US" sz="1400" b="0" i="0" normalizeH="0" baseline="0" dirty="0" smtClean="0">
                          <a:ln>
                            <a:solidFill>
                              <a:schemeClr val="tx1"/>
                            </a:solidFill>
                          </a:ln>
                          <a:solidFill>
                            <a:schemeClr val="tx1"/>
                          </a:solidFill>
                          <a:latin typeface="+mj-lt"/>
                          <a:cs typeface="Arial" panose="020B0604020202020204" pitchFamily="34" charset="0"/>
                        </a:rPr>
                        <a:t>Individual Teacher or </a:t>
                      </a:r>
                    </a:p>
                    <a:p>
                      <a:r>
                        <a:rPr lang="en-US" sz="1400" b="0" i="0" normalizeH="0" baseline="0" dirty="0" smtClean="0">
                          <a:ln>
                            <a:solidFill>
                              <a:schemeClr val="tx1"/>
                            </a:solidFill>
                          </a:ln>
                          <a:solidFill>
                            <a:schemeClr val="tx1"/>
                          </a:solidFill>
                          <a:latin typeface="+mj-lt"/>
                          <a:cs typeface="Arial" panose="020B0604020202020204" pitchFamily="34" charset="0"/>
                        </a:rPr>
                        <a:t>Peer Observers tracking of Six Hats®</a:t>
                      </a:r>
                      <a:r>
                        <a:rPr lang="en-US" sz="1400" b="0" dirty="0" smtClean="0">
                          <a:latin typeface="+mj-lt"/>
                        </a:rPr>
                        <a:t>®</a:t>
                      </a:r>
                      <a:r>
                        <a:rPr lang="en-US" sz="1400" b="0" i="0" normalizeH="0" baseline="0" dirty="0" smtClean="0">
                          <a:ln>
                            <a:solidFill>
                              <a:schemeClr val="tx1"/>
                            </a:solidFill>
                          </a:ln>
                          <a:solidFill>
                            <a:schemeClr val="tx1"/>
                          </a:solidFill>
                          <a:latin typeface="+mj-lt"/>
                          <a:cs typeface="Arial" panose="020B0604020202020204" pitchFamily="34" charset="0"/>
                        </a:rPr>
                        <a:t>Questions </a:t>
                      </a:r>
                    </a:p>
                    <a:p>
                      <a:endParaRPr lang="en-US" sz="1400" b="0" i="0" normalizeH="0" baseline="0" dirty="0" smtClean="0">
                        <a:ln>
                          <a:solidFill>
                            <a:schemeClr val="tx1"/>
                          </a:solidFill>
                        </a:ln>
                        <a:solidFill>
                          <a:schemeClr val="tx1"/>
                        </a:solidFill>
                        <a:latin typeface="+mj-lt"/>
                        <a:cs typeface="Arial" panose="020B0604020202020204" pitchFamily="34" charset="0"/>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smtClean="0">
                        <a:ln>
                          <a:solidFill>
                            <a:schemeClr val="tx1"/>
                          </a:solidFill>
                        </a:ln>
                        <a:latin typeface="+mj-lt"/>
                      </a:endParaRPr>
                    </a:p>
                    <a:p>
                      <a:endParaRPr lang="en-US" sz="1600" b="0" dirty="0" smtClean="0">
                        <a:ln>
                          <a:solidFill>
                            <a:schemeClr val="tx1"/>
                          </a:solidFill>
                        </a:ln>
                        <a:latin typeface="+mj-lt"/>
                      </a:endParaRPr>
                    </a:p>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r>
                        <a:rPr lang="en-US" sz="1400" b="0" dirty="0" smtClean="0">
                          <a:ln>
                            <a:solidFill>
                              <a:schemeClr val="tx1"/>
                            </a:solidFill>
                          </a:ln>
                          <a:latin typeface="+mj-lt"/>
                        </a:rPr>
                        <a:t>Teacher</a:t>
                      </a:r>
                      <a:r>
                        <a:rPr lang="en-US" sz="1400" b="0" baseline="0" dirty="0" smtClean="0">
                          <a:ln>
                            <a:solidFill>
                              <a:schemeClr val="tx1"/>
                            </a:solidFill>
                          </a:ln>
                          <a:latin typeface="+mj-lt"/>
                        </a:rPr>
                        <a:t> 1 </a:t>
                      </a:r>
                      <a:r>
                        <a:rPr lang="en-US" sz="1400" b="0" dirty="0" smtClean="0">
                          <a:ln>
                            <a:solidFill>
                              <a:schemeClr val="tx1"/>
                            </a:solidFill>
                          </a:ln>
                          <a:latin typeface="+mj-lt"/>
                        </a:rPr>
                        <a:t>(example)</a:t>
                      </a:r>
                      <a:endParaRPr lang="en-US" sz="14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sz="1600" b="0" dirty="0" smtClean="0">
                          <a:ln>
                            <a:solidFill>
                              <a:schemeClr val="tx1"/>
                            </a:solidFill>
                          </a:ln>
                          <a:latin typeface="+mj-lt"/>
                        </a:rPr>
                        <a:t>I</a:t>
                      </a:r>
                      <a:r>
                        <a:rPr lang="en-US" sz="1600" b="0" baseline="0" dirty="0" smtClean="0">
                          <a:ln>
                            <a:solidFill>
                              <a:schemeClr val="tx1"/>
                            </a:solidFill>
                          </a:ln>
                          <a:latin typeface="+mj-lt"/>
                        </a:rPr>
                        <a:t>I  </a:t>
                      </a:r>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sz="1600" b="0" dirty="0" smtClean="0">
                          <a:ln>
                            <a:solidFill>
                              <a:schemeClr val="tx1"/>
                            </a:solidFill>
                          </a:ln>
                          <a:latin typeface="+mj-lt"/>
                        </a:rPr>
                        <a:t>I</a:t>
                      </a:r>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sz="1600" b="0" dirty="0" smtClean="0">
                          <a:ln>
                            <a:solidFill>
                              <a:schemeClr val="tx1"/>
                            </a:solidFill>
                          </a:ln>
                          <a:latin typeface="+mj-lt"/>
                        </a:rPr>
                        <a:t>I</a:t>
                      </a:r>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sz="1600" b="0" dirty="0" smtClean="0">
                          <a:ln>
                            <a:solidFill>
                              <a:schemeClr val="tx1"/>
                            </a:solidFill>
                          </a:ln>
                          <a:latin typeface="+mj-lt"/>
                        </a:rPr>
                        <a:t>I</a:t>
                      </a:r>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sz="1600" b="0" dirty="0" smtClean="0">
                          <a:ln>
                            <a:solidFill>
                              <a:schemeClr val="tx1"/>
                            </a:solidFill>
                          </a:ln>
                          <a:latin typeface="+mj-lt"/>
                        </a:rPr>
                        <a:t>IIII</a:t>
                      </a:r>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sz="1600" b="0" dirty="0" smtClean="0">
                          <a:ln>
                            <a:solidFill>
                              <a:schemeClr val="tx1"/>
                            </a:solidFill>
                          </a:ln>
                          <a:latin typeface="+mj-lt"/>
                        </a:rPr>
                        <a:t>II</a:t>
                      </a:r>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r>
                        <a:rPr lang="en-US" sz="1400" b="0" dirty="0" smtClean="0">
                          <a:ln>
                            <a:solidFill>
                              <a:schemeClr val="tx1"/>
                            </a:solidFill>
                          </a:ln>
                          <a:latin typeface="+mj-lt"/>
                        </a:rPr>
                        <a:t>Peer Observer of Teacher 1 (example)</a:t>
                      </a:r>
                      <a:endParaRPr lang="en-US" sz="14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r>
                        <a:rPr lang="en-US" sz="1400" b="0" dirty="0" smtClean="0">
                          <a:ln>
                            <a:solidFill>
                              <a:schemeClr val="tx1"/>
                            </a:solidFill>
                          </a:ln>
                          <a:latin typeface="+mj-lt"/>
                        </a:rPr>
                        <a:t>Totals or percentages of questions, statements, comments, responses,  </a:t>
                      </a:r>
                    </a:p>
                    <a:p>
                      <a:r>
                        <a:rPr lang="en-US" sz="1400" b="0" dirty="0" smtClean="0">
                          <a:ln>
                            <a:solidFill>
                              <a:schemeClr val="tx1"/>
                            </a:solidFill>
                          </a:ln>
                          <a:latin typeface="+mj-lt"/>
                        </a:rPr>
                        <a:t>per Hat</a:t>
                      </a:r>
                      <a:endParaRPr lang="en-US" sz="14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sz="1600" b="0"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bl>
          </a:graphicData>
        </a:graphic>
      </p:graphicFrame>
      <p:pic>
        <p:nvPicPr>
          <p:cNvPr id="4" name="Picture 3" descr="whitehat"/>
          <p:cNvPicPr>
            <a:picLocks noChangeAspect="1" noChangeArrowheads="1"/>
          </p:cNvPicPr>
          <p:nvPr/>
        </p:nvPicPr>
        <p:blipFill>
          <a:blip r:embed="rId2" cstate="print"/>
          <a:srcRect/>
          <a:stretch>
            <a:fillRect/>
          </a:stretch>
        </p:blipFill>
        <p:spPr bwMode="auto">
          <a:xfrm>
            <a:off x="4167434" y="2305930"/>
            <a:ext cx="638175" cy="514350"/>
          </a:xfrm>
          <a:prstGeom prst="rect">
            <a:avLst/>
          </a:prstGeom>
          <a:solidFill>
            <a:schemeClr val="bg2"/>
          </a:solidFill>
          <a:ln w="9525">
            <a:solidFill>
              <a:schemeClr val="tx2"/>
            </a:solidFill>
            <a:miter lim="800000"/>
            <a:headEnd/>
            <a:tailEnd/>
          </a:ln>
          <a:effectLst>
            <a:glow rad="63500">
              <a:schemeClr val="accent2">
                <a:satMod val="175000"/>
                <a:alpha val="40000"/>
              </a:schemeClr>
            </a:glow>
          </a:effectLst>
        </p:spPr>
      </p:pic>
      <p:pic>
        <p:nvPicPr>
          <p:cNvPr id="5" name="Picture 4" descr="redhat"/>
          <p:cNvPicPr>
            <a:picLocks noChangeAspect="1" noChangeArrowheads="1"/>
          </p:cNvPicPr>
          <p:nvPr/>
        </p:nvPicPr>
        <p:blipFill>
          <a:blip r:embed="rId3" cstate="print"/>
          <a:srcRect/>
          <a:stretch>
            <a:fillRect/>
          </a:stretch>
        </p:blipFill>
        <p:spPr bwMode="auto">
          <a:xfrm>
            <a:off x="5491298" y="2258305"/>
            <a:ext cx="571500" cy="561975"/>
          </a:xfrm>
          <a:prstGeom prst="rect">
            <a:avLst/>
          </a:prstGeom>
          <a:noFill/>
          <a:ln w="9525">
            <a:noFill/>
            <a:miter lim="800000"/>
            <a:headEnd/>
            <a:tailEnd/>
          </a:ln>
        </p:spPr>
      </p:pic>
      <p:pic>
        <p:nvPicPr>
          <p:cNvPr id="6" name="Picture 5" descr="blackhat"/>
          <p:cNvPicPr>
            <a:picLocks noChangeAspect="1" noChangeArrowheads="1"/>
          </p:cNvPicPr>
          <p:nvPr/>
        </p:nvPicPr>
        <p:blipFill>
          <a:blip r:embed="rId4" cstate="print"/>
          <a:srcRect/>
          <a:stretch>
            <a:fillRect/>
          </a:stretch>
        </p:blipFill>
        <p:spPr bwMode="auto">
          <a:xfrm>
            <a:off x="6917520" y="2305930"/>
            <a:ext cx="571500" cy="514350"/>
          </a:xfrm>
          <a:prstGeom prst="rect">
            <a:avLst/>
          </a:prstGeom>
          <a:noFill/>
          <a:ln w="9525">
            <a:noFill/>
            <a:miter lim="800000"/>
            <a:headEnd/>
            <a:tailEnd/>
          </a:ln>
        </p:spPr>
      </p:pic>
      <p:pic>
        <p:nvPicPr>
          <p:cNvPr id="7" name="Picture 6" descr="yellowhat"/>
          <p:cNvPicPr>
            <a:picLocks noChangeAspect="1" noChangeArrowheads="1"/>
          </p:cNvPicPr>
          <p:nvPr/>
        </p:nvPicPr>
        <p:blipFill>
          <a:blip r:embed="rId5" cstate="print"/>
          <a:srcRect/>
          <a:stretch>
            <a:fillRect/>
          </a:stretch>
        </p:blipFill>
        <p:spPr bwMode="auto">
          <a:xfrm>
            <a:off x="8138254" y="2242968"/>
            <a:ext cx="571500" cy="504825"/>
          </a:xfrm>
          <a:prstGeom prst="rect">
            <a:avLst/>
          </a:prstGeom>
          <a:noFill/>
          <a:ln w="9525">
            <a:noFill/>
            <a:miter lim="800000"/>
            <a:headEnd/>
            <a:tailEnd/>
          </a:ln>
        </p:spPr>
      </p:pic>
      <p:pic>
        <p:nvPicPr>
          <p:cNvPr id="9" name="Picture 8" descr="greenhat"/>
          <p:cNvPicPr>
            <a:picLocks noChangeAspect="1" noChangeArrowheads="1"/>
          </p:cNvPicPr>
          <p:nvPr/>
        </p:nvPicPr>
        <p:blipFill>
          <a:blip r:embed="rId6" cstate="print"/>
          <a:srcRect/>
          <a:stretch>
            <a:fillRect/>
          </a:stretch>
        </p:blipFill>
        <p:spPr bwMode="auto">
          <a:xfrm>
            <a:off x="9408010" y="2179342"/>
            <a:ext cx="685800" cy="514350"/>
          </a:xfrm>
          <a:prstGeom prst="rect">
            <a:avLst/>
          </a:prstGeom>
          <a:noFill/>
          <a:ln w="9525">
            <a:noFill/>
            <a:miter lim="800000"/>
            <a:headEnd/>
            <a:tailEnd/>
          </a:ln>
        </p:spPr>
      </p:pic>
      <p:pic>
        <p:nvPicPr>
          <p:cNvPr id="10" name="Picture 9" descr="bluehat"/>
          <p:cNvPicPr>
            <a:picLocks noChangeAspect="1" noChangeArrowheads="1"/>
          </p:cNvPicPr>
          <p:nvPr/>
        </p:nvPicPr>
        <p:blipFill>
          <a:blip r:embed="rId7" cstate="print"/>
          <a:srcRect/>
          <a:stretch>
            <a:fillRect/>
          </a:stretch>
        </p:blipFill>
        <p:spPr bwMode="auto">
          <a:xfrm>
            <a:off x="10785210" y="2230701"/>
            <a:ext cx="619125" cy="476250"/>
          </a:xfrm>
          <a:prstGeom prst="rect">
            <a:avLst/>
          </a:prstGeom>
          <a:noFill/>
          <a:ln w="9525">
            <a:noFill/>
            <a:miter lim="800000"/>
            <a:headEnd/>
            <a:tailEnd/>
          </a:ln>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684251" y="-140845"/>
            <a:ext cx="2507749" cy="1464667"/>
          </a:xfrm>
          <a:prstGeom prst="rect">
            <a:avLst/>
          </a:prstGeom>
        </p:spPr>
      </p:pic>
      <p:sp>
        <p:nvSpPr>
          <p:cNvPr id="12" name="TextBox 11"/>
          <p:cNvSpPr txBox="1"/>
          <p:nvPr/>
        </p:nvSpPr>
        <p:spPr>
          <a:xfrm rot="469634">
            <a:off x="11111327" y="594346"/>
            <a:ext cx="835485" cy="338554"/>
          </a:xfrm>
          <a:prstGeom prst="rect">
            <a:avLst/>
          </a:prstGeom>
          <a:noFill/>
        </p:spPr>
        <p:txBody>
          <a:bodyPr wrap="none" rtlCol="0">
            <a:spAutoFit/>
          </a:bodyPr>
          <a:lstStyle/>
          <a:p>
            <a:r>
              <a:rPr lang="en-US" sz="1600" dirty="0" smtClean="0">
                <a:latin typeface="Lucida Handwriting" panose="03010101010101010101" pitchFamily="66" charset="0"/>
              </a:rPr>
              <a:t>Rigor</a:t>
            </a:r>
            <a:endParaRPr lang="en-US" sz="1600" dirty="0">
              <a:latin typeface="Lucida Handwriting" panose="03010101010101010101" pitchFamily="66" charset="0"/>
            </a:endParaRPr>
          </a:p>
        </p:txBody>
      </p:sp>
    </p:spTree>
    <p:extLst>
      <p:ext uri="{BB962C8B-B14F-4D97-AF65-F5344CB8AC3E}">
        <p14:creationId xmlns:p14="http://schemas.microsoft.com/office/powerpoint/2010/main" val="270680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2" y="328368"/>
            <a:ext cx="11409606" cy="1414273"/>
          </a:xfrm>
        </p:spPr>
        <p:txBody>
          <a:bodyPr>
            <a:noAutofit/>
          </a:bodyPr>
          <a:lstStyle/>
          <a:p>
            <a:r>
              <a:rPr lang="en-US" sz="1800" b="1" dirty="0" smtClean="0"/>
              <a:t>			</a:t>
            </a:r>
            <a:r>
              <a:rPr lang="en-US" sz="2000" b="1" dirty="0" smtClean="0">
                <a:solidFill>
                  <a:srgbClr val="7030A0"/>
                </a:solidFill>
              </a:rPr>
              <a:t>Six Hats® Tracker of Student Responses</a:t>
            </a:r>
            <a:br>
              <a:rPr lang="en-US" sz="2000" b="1" dirty="0" smtClean="0">
                <a:solidFill>
                  <a:srgbClr val="7030A0"/>
                </a:solidFill>
              </a:rPr>
            </a:br>
            <a:r>
              <a:rPr lang="en-US" sz="1600" b="1" dirty="0" smtClean="0"/>
              <a:t>		Six Thinking Hats® Analysis, Reflection, or Assessment of Students’ Responses</a:t>
            </a:r>
            <a:br>
              <a:rPr lang="en-US" sz="1600" b="1" dirty="0" smtClean="0"/>
            </a:br>
            <a:r>
              <a:rPr lang="en-US" sz="1600" b="1" dirty="0"/>
              <a:t/>
            </a:r>
            <a:br>
              <a:rPr lang="en-US" sz="1600" b="1" dirty="0"/>
            </a:br>
            <a:r>
              <a:rPr lang="en-US" sz="1600" b="1" dirty="0" smtClean="0"/>
              <a:t>The teacher or a student volunteer will tally the types of questions and responses given by students using the Six Hats® to determine the variety of the questions and responses used in the discussion.  White hat relates to DOK 1, while the others foster DOK 2, DOK 3, and DOK 4 thinking levels associated with increased RIGOR!</a:t>
            </a:r>
            <a:endParaRPr lang="en-US" sz="1600" b="1" dirty="0"/>
          </a:p>
        </p:txBody>
      </p:sp>
      <p:graphicFrame>
        <p:nvGraphicFramePr>
          <p:cNvPr id="3" name="Table 2"/>
          <p:cNvGraphicFramePr>
            <a:graphicFrameLocks noGrp="1"/>
          </p:cNvGraphicFramePr>
          <p:nvPr>
            <p:extLst>
              <p:ext uri="{D42A27DB-BD31-4B8C-83A1-F6EECF244321}">
                <p14:modId xmlns:p14="http://schemas.microsoft.com/office/powerpoint/2010/main" val="4175858078"/>
              </p:ext>
            </p:extLst>
          </p:nvPr>
        </p:nvGraphicFramePr>
        <p:xfrm>
          <a:off x="228581" y="1947965"/>
          <a:ext cx="11465166" cy="6106160"/>
        </p:xfrm>
        <a:graphic>
          <a:graphicData uri="http://schemas.openxmlformats.org/drawingml/2006/table">
            <a:tbl>
              <a:tblPr firstRow="1" bandRow="1">
                <a:tableStyleId>{5C22544A-7EE6-4342-B048-85BDC9FD1C3A}</a:tableStyleId>
              </a:tblPr>
              <a:tblGrid>
                <a:gridCol w="3390924"/>
                <a:gridCol w="1345707"/>
                <a:gridCol w="1345707"/>
                <a:gridCol w="1345707"/>
                <a:gridCol w="1300691"/>
                <a:gridCol w="1390723"/>
                <a:gridCol w="1345707"/>
              </a:tblGrid>
              <a:tr h="370840">
                <a:tc>
                  <a:txBody>
                    <a:bodyPr/>
                    <a:lstStyle/>
                    <a:p>
                      <a:endParaRPr lang="en-US" sz="1600" b="0" i="0" normalizeH="0" baseline="0" dirty="0" smtClean="0">
                        <a:ln>
                          <a:solidFill>
                            <a:schemeClr val="tx1"/>
                          </a:solidFill>
                        </a:ln>
                        <a:solidFill>
                          <a:schemeClr val="tx1"/>
                        </a:solidFill>
                        <a:latin typeface="+mj-lt"/>
                        <a:cs typeface="Arial" panose="020B0604020202020204" pitchFamily="34" charset="0"/>
                      </a:endParaRPr>
                    </a:p>
                    <a:p>
                      <a:r>
                        <a:rPr lang="en-US" sz="1600" b="0" i="0" normalizeH="0" baseline="0" dirty="0" smtClean="0">
                          <a:ln>
                            <a:solidFill>
                              <a:schemeClr val="tx1"/>
                            </a:solidFill>
                          </a:ln>
                          <a:solidFill>
                            <a:schemeClr val="tx1"/>
                          </a:solidFill>
                          <a:latin typeface="+mj-lt"/>
                          <a:cs typeface="Arial" panose="020B0604020202020204" pitchFamily="34" charset="0"/>
                        </a:rPr>
                        <a:t>Students’ Names</a:t>
                      </a:r>
                      <a:endParaRPr lang="en-US" sz="1600" b="0" i="0" normalizeH="0" baseline="0" dirty="0">
                        <a:ln>
                          <a:solidFill>
                            <a:schemeClr val="tx1"/>
                          </a:solidFill>
                        </a:ln>
                        <a:solidFill>
                          <a:schemeClr val="tx1"/>
                        </a:solidFill>
                        <a:latin typeface="+mj-lt"/>
                        <a:cs typeface="Arial" panose="020B0604020202020204" pitchFamily="34" charset="0"/>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smtClean="0">
                        <a:ln>
                          <a:solidFill>
                            <a:schemeClr val="tx1"/>
                          </a:solidFill>
                        </a:ln>
                      </a:endParaRPr>
                    </a:p>
                    <a:p>
                      <a:endParaRPr lang="en-US" dirty="0" smtClean="0">
                        <a:ln>
                          <a:solidFill>
                            <a:schemeClr val="tx1"/>
                          </a:solidFill>
                        </a:ln>
                      </a:endParaRPr>
                    </a:p>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r>
                        <a:rPr lang="en-US" dirty="0" smtClean="0">
                          <a:ln>
                            <a:solidFill>
                              <a:schemeClr val="tx1"/>
                            </a:solidFill>
                          </a:ln>
                          <a:latin typeface="+mj-lt"/>
                        </a:rPr>
                        <a:t>Student</a:t>
                      </a:r>
                      <a:r>
                        <a:rPr lang="en-US" baseline="0" dirty="0" smtClean="0">
                          <a:ln>
                            <a:solidFill>
                              <a:schemeClr val="tx1"/>
                            </a:solidFill>
                          </a:ln>
                          <a:latin typeface="+mj-lt"/>
                        </a:rPr>
                        <a:t> 1 (example)</a:t>
                      </a:r>
                      <a:endParaRPr lang="en-US"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a:t>
                      </a:r>
                      <a:r>
                        <a:rPr lang="en-US" baseline="0" dirty="0" smtClean="0">
                          <a:ln>
                            <a:solidFill>
                              <a:schemeClr val="tx1"/>
                            </a:solidFill>
                          </a:ln>
                        </a:rPr>
                        <a:t>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IIIII  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r>
                        <a:rPr lang="en-US" dirty="0" smtClean="0">
                          <a:ln>
                            <a:solidFill>
                              <a:schemeClr val="tx1"/>
                            </a:solidFill>
                          </a:ln>
                          <a:latin typeface="+mj-lt"/>
                        </a:rPr>
                        <a:t>Student 2 (example)</a:t>
                      </a:r>
                      <a:endParaRPr lang="en-US" dirty="0">
                        <a:ln>
                          <a:solidFill>
                            <a:schemeClr val="tx1"/>
                          </a:solidFill>
                        </a:ln>
                        <a:latin typeface="+mj-lt"/>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IIIII III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r>
                        <a:rPr lang="en-US" dirty="0" smtClean="0">
                          <a:ln>
                            <a:solidFill>
                              <a:schemeClr val="tx1"/>
                            </a:solidFill>
                          </a:ln>
                        </a:rPr>
                        <a:t>III</a:t>
                      </a:r>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r h="370840">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c>
                  <a:txBody>
                    <a:bodyPr/>
                    <a:lstStyle/>
                    <a:p>
                      <a:endParaRPr lang="en-US" dirty="0">
                        <a:ln>
                          <a:solidFill>
                            <a:schemeClr val="tx1"/>
                          </a:solidFill>
                        </a:ln>
                      </a:endParaRPr>
                    </a:p>
                  </a:txBody>
                  <a:tcPr>
                    <a:gradFill>
                      <a:gsLst>
                        <a:gs pos="61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a:tcPr>
                </a:tc>
              </a:tr>
            </a:tbl>
          </a:graphicData>
        </a:graphic>
      </p:graphicFrame>
      <p:pic>
        <p:nvPicPr>
          <p:cNvPr id="4" name="Picture 3" descr="whitehat"/>
          <p:cNvPicPr>
            <a:picLocks noChangeAspect="1" noChangeArrowheads="1"/>
          </p:cNvPicPr>
          <p:nvPr/>
        </p:nvPicPr>
        <p:blipFill>
          <a:blip r:embed="rId2" cstate="print"/>
          <a:srcRect/>
          <a:stretch>
            <a:fillRect/>
          </a:stretch>
        </p:blipFill>
        <p:spPr bwMode="auto">
          <a:xfrm>
            <a:off x="3964508" y="2058862"/>
            <a:ext cx="638175" cy="514350"/>
          </a:xfrm>
          <a:prstGeom prst="rect">
            <a:avLst/>
          </a:prstGeom>
          <a:solidFill>
            <a:schemeClr val="bg2"/>
          </a:solidFill>
          <a:ln w="9525">
            <a:solidFill>
              <a:schemeClr val="tx2"/>
            </a:solidFill>
            <a:miter lim="800000"/>
            <a:headEnd/>
            <a:tailEnd/>
          </a:ln>
          <a:effectLst>
            <a:glow rad="63500">
              <a:schemeClr val="accent2">
                <a:satMod val="175000"/>
                <a:alpha val="40000"/>
              </a:schemeClr>
            </a:glow>
          </a:effectLst>
        </p:spPr>
      </p:pic>
      <p:pic>
        <p:nvPicPr>
          <p:cNvPr id="5" name="Picture 4" descr="redhat"/>
          <p:cNvPicPr>
            <a:picLocks noChangeAspect="1" noChangeArrowheads="1"/>
          </p:cNvPicPr>
          <p:nvPr/>
        </p:nvPicPr>
        <p:blipFill>
          <a:blip r:embed="rId3" cstate="print"/>
          <a:srcRect/>
          <a:stretch>
            <a:fillRect/>
          </a:stretch>
        </p:blipFill>
        <p:spPr bwMode="auto">
          <a:xfrm>
            <a:off x="5305723" y="2035049"/>
            <a:ext cx="571500" cy="561975"/>
          </a:xfrm>
          <a:prstGeom prst="rect">
            <a:avLst/>
          </a:prstGeom>
          <a:noFill/>
          <a:ln w="9525">
            <a:noFill/>
            <a:miter lim="800000"/>
            <a:headEnd/>
            <a:tailEnd/>
          </a:ln>
        </p:spPr>
      </p:pic>
      <p:pic>
        <p:nvPicPr>
          <p:cNvPr id="6" name="Picture 5" descr="blackhat"/>
          <p:cNvPicPr>
            <a:picLocks noChangeAspect="1" noChangeArrowheads="1"/>
          </p:cNvPicPr>
          <p:nvPr/>
        </p:nvPicPr>
        <p:blipFill>
          <a:blip r:embed="rId4" cstate="print"/>
          <a:srcRect/>
          <a:stretch>
            <a:fillRect/>
          </a:stretch>
        </p:blipFill>
        <p:spPr bwMode="auto">
          <a:xfrm>
            <a:off x="6757147" y="2056878"/>
            <a:ext cx="571500" cy="514350"/>
          </a:xfrm>
          <a:prstGeom prst="rect">
            <a:avLst/>
          </a:prstGeom>
          <a:noFill/>
          <a:ln w="9525">
            <a:noFill/>
            <a:miter lim="800000"/>
            <a:headEnd/>
            <a:tailEnd/>
          </a:ln>
        </p:spPr>
      </p:pic>
      <p:pic>
        <p:nvPicPr>
          <p:cNvPr id="7" name="Picture 6" descr="yellowhat"/>
          <p:cNvPicPr>
            <a:picLocks noChangeAspect="1" noChangeArrowheads="1"/>
          </p:cNvPicPr>
          <p:nvPr/>
        </p:nvPicPr>
        <p:blipFill>
          <a:blip r:embed="rId5" cstate="print"/>
          <a:srcRect/>
          <a:stretch>
            <a:fillRect/>
          </a:stretch>
        </p:blipFill>
        <p:spPr bwMode="auto">
          <a:xfrm>
            <a:off x="7928235" y="2070327"/>
            <a:ext cx="571500" cy="504825"/>
          </a:xfrm>
          <a:prstGeom prst="rect">
            <a:avLst/>
          </a:prstGeom>
          <a:noFill/>
          <a:ln w="9525">
            <a:noFill/>
            <a:miter lim="800000"/>
            <a:headEnd/>
            <a:tailEnd/>
          </a:ln>
        </p:spPr>
      </p:pic>
      <p:pic>
        <p:nvPicPr>
          <p:cNvPr id="9" name="Picture 8" descr="greenhat"/>
          <p:cNvPicPr>
            <a:picLocks noChangeAspect="1" noChangeArrowheads="1"/>
          </p:cNvPicPr>
          <p:nvPr/>
        </p:nvPicPr>
        <p:blipFill>
          <a:blip r:embed="rId6" cstate="print"/>
          <a:srcRect/>
          <a:stretch>
            <a:fillRect/>
          </a:stretch>
        </p:blipFill>
        <p:spPr bwMode="auto">
          <a:xfrm>
            <a:off x="9342278" y="2070327"/>
            <a:ext cx="685800" cy="514350"/>
          </a:xfrm>
          <a:prstGeom prst="rect">
            <a:avLst/>
          </a:prstGeom>
          <a:noFill/>
          <a:ln w="9525">
            <a:noFill/>
            <a:miter lim="800000"/>
            <a:headEnd/>
            <a:tailEnd/>
          </a:ln>
        </p:spPr>
      </p:pic>
      <p:pic>
        <p:nvPicPr>
          <p:cNvPr id="10" name="Picture 9" descr="bluehat"/>
          <p:cNvPicPr>
            <a:picLocks noChangeAspect="1" noChangeArrowheads="1"/>
          </p:cNvPicPr>
          <p:nvPr/>
        </p:nvPicPr>
        <p:blipFill>
          <a:blip r:embed="rId7" cstate="print"/>
          <a:srcRect/>
          <a:stretch>
            <a:fillRect/>
          </a:stretch>
        </p:blipFill>
        <p:spPr bwMode="auto">
          <a:xfrm>
            <a:off x="10793702" y="2035049"/>
            <a:ext cx="619125" cy="476250"/>
          </a:xfrm>
          <a:prstGeom prst="rect">
            <a:avLst/>
          </a:prstGeom>
          <a:noFill/>
          <a:ln w="9525">
            <a:noFill/>
            <a:miter lim="800000"/>
            <a:headEnd/>
            <a:tailEnd/>
          </a:ln>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05078" y="-206061"/>
            <a:ext cx="2869225" cy="1241565"/>
          </a:xfrm>
          <a:prstGeom prst="rect">
            <a:avLst/>
          </a:prstGeom>
        </p:spPr>
      </p:pic>
      <p:sp>
        <p:nvSpPr>
          <p:cNvPr id="12" name="TextBox 11"/>
          <p:cNvSpPr txBox="1"/>
          <p:nvPr/>
        </p:nvSpPr>
        <p:spPr>
          <a:xfrm rot="469634">
            <a:off x="10516871" y="383681"/>
            <a:ext cx="835485" cy="338554"/>
          </a:xfrm>
          <a:prstGeom prst="rect">
            <a:avLst/>
          </a:prstGeom>
          <a:noFill/>
        </p:spPr>
        <p:txBody>
          <a:bodyPr wrap="none" rtlCol="0">
            <a:spAutoFit/>
          </a:bodyPr>
          <a:lstStyle/>
          <a:p>
            <a:r>
              <a:rPr lang="en-US" sz="1600" dirty="0" smtClean="0">
                <a:latin typeface="Lucida Handwriting" panose="03010101010101010101" pitchFamily="66" charset="0"/>
              </a:rPr>
              <a:t>Rigor</a:t>
            </a:r>
            <a:endParaRPr lang="en-US" sz="1600" dirty="0">
              <a:latin typeface="Lucida Handwriting" panose="03010101010101010101" pitchFamily="66" charset="0"/>
            </a:endParaRPr>
          </a:p>
        </p:txBody>
      </p:sp>
    </p:spTree>
    <p:extLst>
      <p:ext uri="{BB962C8B-B14F-4D97-AF65-F5344CB8AC3E}">
        <p14:creationId xmlns:p14="http://schemas.microsoft.com/office/powerpoint/2010/main" val="1592005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396</Words>
  <Application>Microsoft Office PowerPoint</Application>
  <PresentationFormat>Widescreen</PresentationFormat>
  <Paragraphs>49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Lucida Handwriting</vt:lpstr>
      <vt:lpstr>Times New Roman</vt:lpstr>
      <vt:lpstr>Office Theme</vt:lpstr>
      <vt:lpstr>PowerPoint Presentation</vt:lpstr>
      <vt:lpstr>    Six Hats® Tracker of Questions Asked    Teachers, Principals, Peers or Students Observe and Track Six Hats® Questions   During a discussion, the teachers, principal, peer observer, or students keep track of the variety of questions.  White Hat relates to DOK 1, while the other five foster, DOK 2, DOK 3, and DOK 4.  This will gives you vital information about the RIGOR of your questions and teaching.</vt:lpstr>
      <vt:lpstr>   Six Hats® Tracker of Student Responses   Six Thinking Hats® Analysis, Reflection, or Assessment of Students’ Responses  The teacher or a student volunteer will tally the types of questions and responses given by students using the Six Hats® to determine the variety of the questions and responses used in the discussion.  White hat relates to DOK 1, while the others foster DOK 2, DOK 3, and DOK 4 thinking levels associated with increased RIGOR!</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Franny McAleer</dc:creator>
  <cp:lastModifiedBy>Franny McAleer</cp:lastModifiedBy>
  <cp:revision>41</cp:revision>
  <dcterms:created xsi:type="dcterms:W3CDTF">2016-02-18T18:29:17Z</dcterms:created>
  <dcterms:modified xsi:type="dcterms:W3CDTF">2016-04-12T22:28:30Z</dcterms:modified>
</cp:coreProperties>
</file>