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F072-AD2A-4305-8E1B-E8A77956A50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AC4B-5796-454F-A2BA-417A34A0C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056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F072-AD2A-4305-8E1B-E8A77956A50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AC4B-5796-454F-A2BA-417A34A0C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0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F072-AD2A-4305-8E1B-E8A77956A50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AC4B-5796-454F-A2BA-417A34A0C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32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552" y="103188"/>
            <a:ext cx="10991849" cy="1314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51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03663"/>
            <a:ext cx="5384800" cy="215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8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4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9B14A-2766-40F8-B333-717D495466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77353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552" y="103188"/>
            <a:ext cx="10991849" cy="1314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D43F3-6091-4C49-9620-0FA7643812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148413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F072-AD2A-4305-8E1B-E8A77956A50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AC4B-5796-454F-A2BA-417A34A0C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79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F072-AD2A-4305-8E1B-E8A77956A50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AC4B-5796-454F-A2BA-417A34A0C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887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F072-AD2A-4305-8E1B-E8A77956A50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AC4B-5796-454F-A2BA-417A34A0C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18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F072-AD2A-4305-8E1B-E8A77956A50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AC4B-5796-454F-A2BA-417A34A0C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3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F072-AD2A-4305-8E1B-E8A77956A50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AC4B-5796-454F-A2BA-417A34A0C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83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F072-AD2A-4305-8E1B-E8A77956A50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AC4B-5796-454F-A2BA-417A34A0C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31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F072-AD2A-4305-8E1B-E8A77956A50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AC4B-5796-454F-A2BA-417A34A0C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58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F072-AD2A-4305-8E1B-E8A77956A50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AC4B-5796-454F-A2BA-417A34A0C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71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DF072-AD2A-4305-8E1B-E8A77956A50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FAC4B-5796-454F-A2BA-417A34A0C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22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ChangeArrowheads="1"/>
          </p:cNvSpPr>
          <p:nvPr/>
        </p:nvSpPr>
        <p:spPr bwMode="auto">
          <a:xfrm>
            <a:off x="502275" y="515155"/>
            <a:ext cx="10934163" cy="5795493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400" dirty="0"/>
              <a:t>Process Differentiation: Six Thinking Hats®</a:t>
            </a:r>
          </a:p>
          <a:p>
            <a:pPr algn="ctr" eaLnBrk="1" hangingPunct="1">
              <a:buFontTx/>
              <a:buNone/>
            </a:pPr>
            <a:endParaRPr lang="en-US" altLang="en-US" sz="2400" dirty="0"/>
          </a:p>
          <a:p>
            <a:pPr algn="ctr" eaLnBrk="1" hangingPunct="1">
              <a:buFontTx/>
              <a:buNone/>
            </a:pPr>
            <a:r>
              <a:rPr lang="en-US" altLang="en-US" sz="2400" dirty="0"/>
              <a:t>DeBono, Edward.  </a:t>
            </a:r>
            <a:r>
              <a:rPr lang="en-US" altLang="en-US" sz="2400" u="sng" dirty="0"/>
              <a:t>Six Thinking Hats.</a:t>
            </a:r>
            <a:r>
              <a:rPr lang="en-US" altLang="en-US" sz="2400" dirty="0"/>
              <a:t>  </a:t>
            </a:r>
          </a:p>
          <a:p>
            <a:pPr algn="ctr" eaLnBrk="1" hangingPunct="1">
              <a:buFontTx/>
              <a:buNone/>
            </a:pPr>
            <a:endParaRPr lang="en-US" altLang="en-US" sz="2400" dirty="0"/>
          </a:p>
          <a:p>
            <a:pPr eaLnBrk="1" hangingPunct="1">
              <a:buFontTx/>
              <a:buNone/>
            </a:pPr>
            <a:endParaRPr lang="en-US" altLang="en-US" sz="2400" dirty="0"/>
          </a:p>
          <a:p>
            <a:pPr eaLnBrk="1" hangingPunct="1">
              <a:buFontTx/>
              <a:buNone/>
            </a:pPr>
            <a:endParaRPr lang="en-US" altLang="en-US" sz="1600" dirty="0"/>
          </a:p>
          <a:p>
            <a:pPr eaLnBrk="1" hangingPunct="1">
              <a:buFontTx/>
              <a:buNone/>
            </a:pPr>
            <a:endParaRPr lang="en-US" altLang="en-US" sz="1600" dirty="0"/>
          </a:p>
          <a:p>
            <a:pPr eaLnBrk="1" hangingPunct="1">
              <a:buFontTx/>
              <a:buNone/>
            </a:pPr>
            <a:endParaRPr lang="en-US" altLang="en-US" sz="1600" dirty="0"/>
          </a:p>
          <a:p>
            <a:pPr eaLnBrk="1" hangingPunct="1">
              <a:buFontTx/>
              <a:buNone/>
            </a:pPr>
            <a:endParaRPr lang="en-US" altLang="en-US" sz="1600" dirty="0"/>
          </a:p>
          <a:p>
            <a:pPr eaLnBrk="1" hangingPunct="1">
              <a:buFontTx/>
              <a:buNone/>
            </a:pPr>
            <a:endParaRPr lang="en-US" altLang="en-US" sz="1600" dirty="0"/>
          </a:p>
          <a:p>
            <a:pPr eaLnBrk="1" hangingPunct="1">
              <a:buFontTx/>
              <a:buNone/>
            </a:pPr>
            <a:endParaRPr lang="en-US" altLang="en-US" sz="1600" dirty="0"/>
          </a:p>
          <a:p>
            <a:pPr eaLnBrk="1" hangingPunct="1">
              <a:buFontTx/>
              <a:buNone/>
            </a:pPr>
            <a:r>
              <a:rPr lang="en-US" altLang="en-US" sz="1600" dirty="0"/>
              <a:t>Strategies or activities through which students process, or make sense of, understandings and skill</a:t>
            </a:r>
          </a:p>
          <a:p>
            <a:pPr eaLnBrk="1" hangingPunct="1">
              <a:buFontTx/>
              <a:buNone/>
            </a:pPr>
            <a:endParaRPr lang="en-US" altLang="en-US" sz="1600" dirty="0"/>
          </a:p>
          <a:p>
            <a:pPr eaLnBrk="1" hangingPunct="1">
              <a:buFontTx/>
              <a:buNone/>
            </a:pPr>
            <a:endParaRPr lang="en-US" altLang="en-US" sz="16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pic>
        <p:nvPicPr>
          <p:cNvPr id="9219" name="Picture 9" descr="thinking_hat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80327" y="2367567"/>
            <a:ext cx="5029200" cy="1643063"/>
          </a:xfrm>
          <a:noFill/>
        </p:spPr>
      </p:pic>
    </p:spTree>
    <p:extLst>
      <p:ext uri="{BB962C8B-B14F-4D97-AF65-F5344CB8AC3E}">
        <p14:creationId xmlns:p14="http://schemas.microsoft.com/office/powerpoint/2010/main" val="324944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Think	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98700" y="1770063"/>
            <a:ext cx="7467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Yellow sun representing benefits of the sun!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Think of the benefits of living in the U.S.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/>
          </a:p>
        </p:txBody>
      </p:sp>
      <p:pic>
        <p:nvPicPr>
          <p:cNvPr id="18436" name="Picture 4" descr="MCj0438205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10400" y="3505201"/>
            <a:ext cx="2755900" cy="2760663"/>
          </a:xfrm>
        </p:spPr>
      </p:pic>
    </p:spTree>
    <p:extLst>
      <p:ext uri="{BB962C8B-B14F-4D97-AF65-F5344CB8AC3E}">
        <p14:creationId xmlns:p14="http://schemas.microsoft.com/office/powerpoint/2010/main" val="197678400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1828800" y="457200"/>
            <a:ext cx="8534400" cy="594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2438400" y="838201"/>
            <a:ext cx="7620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>
                <a:solidFill>
                  <a:srgbClr val="43A368"/>
                </a:solidFill>
                <a:latin typeface="Helvetica" panose="020B0604020202020204" pitchFamily="34" charset="0"/>
              </a:rPr>
              <a:t>Green Hat - CREATIVITY</a:t>
            </a: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2362200" y="5334001"/>
            <a:ext cx="320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0">
                <a:solidFill>
                  <a:srgbClr val="40A658"/>
                </a:solidFill>
                <a:latin typeface="Helvetica" panose="020B0604020202020204" pitchFamily="34" charset="0"/>
              </a:rPr>
              <a:t>alternatives</a:t>
            </a:r>
            <a:endParaRPr lang="en-US" altLang="en-US" sz="4000" b="0">
              <a:solidFill>
                <a:srgbClr val="40A658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2133600" y="3581401"/>
            <a:ext cx="320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>
                <a:solidFill>
                  <a:srgbClr val="43A368"/>
                </a:solidFill>
                <a:latin typeface="Helvetica" panose="020B0604020202020204" pitchFamily="34" charset="0"/>
              </a:rPr>
              <a:t>creativity </a:t>
            </a:r>
            <a:endParaRPr lang="en-US" altLang="en-US" sz="4000">
              <a:solidFill>
                <a:srgbClr val="43A368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3048000" y="4572000"/>
            <a:ext cx="320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>
                <a:solidFill>
                  <a:srgbClr val="43A368"/>
                </a:solidFill>
                <a:latin typeface="Helvetica" panose="020B0604020202020204" pitchFamily="34" charset="0"/>
              </a:rPr>
              <a:t>new ideas</a:t>
            </a:r>
            <a:endParaRPr lang="en-US" altLang="en-US" sz="3600">
              <a:solidFill>
                <a:srgbClr val="43A368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6934200" y="4114800"/>
            <a:ext cx="2520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600" b="0">
                <a:solidFill>
                  <a:srgbClr val="40A658"/>
                </a:solidFill>
                <a:latin typeface="Arial Unicode MS" panose="020B0604020202020204" pitchFamily="34" charset="-128"/>
              </a:rPr>
              <a:t>possibilities</a:t>
            </a:r>
          </a:p>
        </p:txBody>
      </p:sp>
      <p:sp>
        <p:nvSpPr>
          <p:cNvPr id="19464" name="Text Box 11"/>
          <p:cNvSpPr txBox="1">
            <a:spLocks noChangeArrowheads="1"/>
          </p:cNvSpPr>
          <p:nvPr/>
        </p:nvSpPr>
        <p:spPr bwMode="auto">
          <a:xfrm>
            <a:off x="5410200" y="5638800"/>
            <a:ext cx="3481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40A658"/>
                </a:solidFill>
              </a:rPr>
              <a:t>SYNTHESIS -Bloom</a:t>
            </a:r>
            <a:endParaRPr lang="en-US" altLang="en-US" b="0">
              <a:solidFill>
                <a:srgbClr val="40A658"/>
              </a:solidFill>
            </a:endParaRPr>
          </a:p>
        </p:txBody>
      </p:sp>
      <p:pic>
        <p:nvPicPr>
          <p:cNvPr id="19465" name="Picture 12" descr="greenh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667000"/>
            <a:ext cx="2133600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805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Think	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0"/>
            <a:ext cx="45720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Green grass for constantly creating new ideas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Think of a creative slogan, statue, song to entice people to live in the U.S.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	Or create a new compound word using forced association from the word bank!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This will take a few minutes, so relax and enjoy imagining.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dirty="0"/>
          </a:p>
        </p:txBody>
      </p:sp>
      <p:pic>
        <p:nvPicPr>
          <p:cNvPr id="20484" name="Picture 4" descr="MPj0437274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05600" y="2743200"/>
            <a:ext cx="3733800" cy="3227388"/>
          </a:xfrm>
        </p:spPr>
      </p:pic>
    </p:spTree>
    <p:extLst>
      <p:ext uri="{BB962C8B-B14F-4D97-AF65-F5344CB8AC3E}">
        <p14:creationId xmlns:p14="http://schemas.microsoft.com/office/powerpoint/2010/main" val="165543367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1828800" y="457200"/>
            <a:ext cx="8534400" cy="594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1905000" y="3810000"/>
            <a:ext cx="640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0066CC"/>
                </a:solidFill>
                <a:latin typeface="Arial" panose="020B0604020202020204" pitchFamily="34" charset="0"/>
              </a:rPr>
              <a:t>Thinking about thinking</a:t>
            </a:r>
          </a:p>
        </p:txBody>
      </p:sp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2743200" y="685801"/>
            <a:ext cx="7086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>
                <a:solidFill>
                  <a:srgbClr val="6666FF"/>
                </a:solidFill>
                <a:latin typeface="Helvetica" panose="020B0604020202020204" pitchFamily="34" charset="0"/>
              </a:rPr>
              <a:t>Blue Hat – THINKING </a:t>
            </a:r>
          </a:p>
        </p:txBody>
      </p: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2133600" y="5410200"/>
            <a:ext cx="320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>
                <a:solidFill>
                  <a:srgbClr val="0066CC"/>
                </a:solidFill>
                <a:latin typeface="Helvetica" panose="020B0604020202020204" pitchFamily="34" charset="0"/>
              </a:rPr>
              <a:t>organizing</a:t>
            </a:r>
            <a:endParaRPr lang="en-US" altLang="en-US" sz="3600" b="0">
              <a:solidFill>
                <a:srgbClr val="0066CC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2895600" y="4800600"/>
            <a:ext cx="320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>
                <a:solidFill>
                  <a:srgbClr val="0066CC"/>
                </a:solidFill>
                <a:latin typeface="Helvetica" panose="020B0604020202020204" pitchFamily="34" charset="0"/>
              </a:rPr>
              <a:t>summarizing</a:t>
            </a:r>
          </a:p>
        </p:txBody>
      </p:sp>
      <p:sp>
        <p:nvSpPr>
          <p:cNvPr id="21511" name="Text Box 10"/>
          <p:cNvSpPr txBox="1">
            <a:spLocks noChangeArrowheads="1"/>
          </p:cNvSpPr>
          <p:nvPr/>
        </p:nvSpPr>
        <p:spPr bwMode="auto">
          <a:xfrm>
            <a:off x="8077200" y="3962400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0066CC"/>
                </a:solidFill>
                <a:latin typeface="Helvetica" panose="020B0604020202020204" pitchFamily="34" charset="0"/>
              </a:rPr>
              <a:t>process</a:t>
            </a:r>
            <a:endParaRPr lang="en-US" altLang="en-US" sz="3200">
              <a:solidFill>
                <a:srgbClr val="0066CC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21512" name="Text Box 11"/>
          <p:cNvSpPr txBox="1">
            <a:spLocks noChangeArrowheads="1"/>
          </p:cNvSpPr>
          <p:nvPr/>
        </p:nvSpPr>
        <p:spPr bwMode="auto">
          <a:xfrm>
            <a:off x="7315200" y="4953000"/>
            <a:ext cx="28257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0">
                <a:solidFill>
                  <a:srgbClr val="0066CC"/>
                </a:solidFill>
                <a:latin typeface="Arial Unicode MS" panose="020B0604020202020204" pitchFamily="34" charset="-128"/>
              </a:rPr>
              <a:t>concluding</a:t>
            </a:r>
          </a:p>
          <a:p>
            <a:endParaRPr lang="en-US" altLang="en-US" sz="3200" b="0">
              <a:solidFill>
                <a:srgbClr val="0066CC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21513" name="Text Box 12"/>
          <p:cNvSpPr txBox="1">
            <a:spLocks noChangeArrowheads="1"/>
          </p:cNvSpPr>
          <p:nvPr/>
        </p:nvSpPr>
        <p:spPr bwMode="auto">
          <a:xfrm>
            <a:off x="4876800" y="5562601"/>
            <a:ext cx="48205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0066CC"/>
                </a:solidFill>
              </a:rPr>
              <a:t>UNDERSTANDING - Bloom</a:t>
            </a:r>
            <a:r>
              <a:rPr lang="en-US" altLang="en-US" b="0" dirty="0"/>
              <a:t> </a:t>
            </a:r>
          </a:p>
        </p:txBody>
      </p:sp>
      <p:sp>
        <p:nvSpPr>
          <p:cNvPr id="21514" name="Text Box 13"/>
          <p:cNvSpPr txBox="1">
            <a:spLocks noChangeArrowheads="1"/>
          </p:cNvSpPr>
          <p:nvPr/>
        </p:nvSpPr>
        <p:spPr bwMode="auto">
          <a:xfrm>
            <a:off x="4495800" y="4495800"/>
            <a:ext cx="3316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0066CC"/>
                </a:solidFill>
              </a:rPr>
              <a:t>another viewpoint</a:t>
            </a:r>
          </a:p>
        </p:txBody>
      </p:sp>
      <p:pic>
        <p:nvPicPr>
          <p:cNvPr id="21515" name="Picture 14" descr="blueh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752600"/>
            <a:ext cx="2133600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682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altLang="en-US" dirty="0" smtClean="0"/>
              <a:t>          Think	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57400" y="1600200"/>
            <a:ext cx="50292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Blue sky for thinking from a new perspective, as if you were a bird in the air looking down at the earth.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Explain WHY you live in the U.S.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</p:txBody>
      </p:sp>
      <p:pic>
        <p:nvPicPr>
          <p:cNvPr id="22532" name="Picture 4" descr="MPj0441146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86600" y="2133600"/>
            <a:ext cx="3200400" cy="3105150"/>
          </a:xfrm>
        </p:spPr>
      </p:pic>
    </p:spTree>
    <p:extLst>
      <p:ext uri="{BB962C8B-B14F-4D97-AF65-F5344CB8AC3E}">
        <p14:creationId xmlns:p14="http://schemas.microsoft.com/office/powerpoint/2010/main" val="291471887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8686800" cy="13144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/>
              <a:t>            </a:t>
            </a:r>
            <a:r>
              <a:rPr lang="en-US" altLang="en-US" sz="3200"/>
              <a:t>Vary Questions with Six Hats</a:t>
            </a:r>
            <a:r>
              <a:rPr lang="en-US" altLang="en-US" sz="32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®</a:t>
            </a:r>
            <a:r>
              <a:rPr lang="en-US" altLang="en-US" sz="3200"/>
              <a:t>	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2133600"/>
            <a:ext cx="7848600" cy="4191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dirty="0"/>
              <a:t>Let’s practice varying our question related to the fable, </a:t>
            </a:r>
            <a:r>
              <a:rPr lang="en-US" altLang="en-US" sz="2400" i="1" dirty="0"/>
              <a:t>The Hare and the Tortoise.</a:t>
            </a:r>
            <a:r>
              <a:rPr lang="en-US" altLang="en-US" sz="2400" dirty="0"/>
              <a:t> </a:t>
            </a:r>
          </a:p>
          <a:p>
            <a:pPr eaLnBrk="1" hangingPunct="1">
              <a:buFontTx/>
              <a:buNone/>
            </a:pPr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400" dirty="0"/>
              <a:t>Questions move to three levels -- text, self, or world.</a:t>
            </a:r>
          </a:p>
          <a:p>
            <a:pPr eaLnBrk="1" hangingPunct="1">
              <a:buFontTx/>
              <a:buNone/>
            </a:pPr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400" dirty="0"/>
              <a:t>Now let’s read </a:t>
            </a:r>
            <a:r>
              <a:rPr lang="en-US" altLang="en-US" sz="2400" i="1" dirty="0"/>
              <a:t>The Hare and the Tortoise</a:t>
            </a:r>
            <a:r>
              <a:rPr lang="en-US" altLang="en-US" sz="2400" dirty="0"/>
              <a:t> </a:t>
            </a:r>
          </a:p>
          <a:p>
            <a:pPr eaLnBrk="1" hangingPunct="1">
              <a:buFontTx/>
              <a:buNone/>
            </a:pPr>
            <a:endParaRPr lang="en-US" altLang="en-US" sz="2400" dirty="0"/>
          </a:p>
          <a:p>
            <a:pPr eaLnBrk="1" hangingPunct="1">
              <a:buFontTx/>
              <a:buNone/>
            </a:pPr>
            <a:endParaRPr lang="en-US" altLang="en-US" sz="2400" dirty="0"/>
          </a:p>
        </p:txBody>
      </p:sp>
      <p:pic>
        <p:nvPicPr>
          <p:cNvPr id="23556" name="Picture 4" descr="coloring pa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31499" y="257908"/>
            <a:ext cx="1795463" cy="1366838"/>
          </a:xfrm>
        </p:spPr>
      </p:pic>
    </p:spTree>
    <p:extLst>
      <p:ext uri="{BB962C8B-B14F-4D97-AF65-F5344CB8AC3E}">
        <p14:creationId xmlns:p14="http://schemas.microsoft.com/office/powerpoint/2010/main" val="13171626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8243888" cy="6556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The Hare and the Tortoise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62443" y="1774260"/>
            <a:ext cx="8534400" cy="3733800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</a:rPr>
              <a:t>A hare was making fun of a tortoise one day for being so slow.  "Do you ever get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</a:rPr>
              <a:t>anywhere?" the hare asked with a mocking laugh.  "Yes," replied the tortoise, "and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</a:rPr>
              <a:t>I get there sooner than you think.  Run a race against me and I'll prove it.“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6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</a:rPr>
              <a:t>The hare was very amused at the thought of running a race with the tortoise, and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</a:rPr>
              <a:t>just for fun he decided to do it. So the fox, who agreed to act as judge marked the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</a:rPr>
              <a:t>distance for the race on a path through the woods, and started the runners off.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</a:rPr>
              <a:t>The hare was soon far out of sight. To let the tortoise know how silly it was for him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</a:rPr>
              <a:t>to challenge a speedy hare, the hare decided to lie down beside the road to take 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</a:rPr>
              <a:t>nap until the tortoise could catch up.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6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</a:rPr>
              <a:t>The tortoise meanwhile kept going slowly but steadily. After a time, the tortoise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</a:rPr>
              <a:t>Passed the place where the hare was sleeping. The hare slept on very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</a:rPr>
              <a:t>peacefully. When at last he did wake up, the tortoise was already very near the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</a:rPr>
              <a:t>finish line.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6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</a:rPr>
              <a:t>The hare now ran his swiftest, but he could not overtake the tortoise in time.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600" dirty="0">
              <a:latin typeface="Arial" panose="020B0604020202020204" pitchFamily="34" charset="0"/>
            </a:endParaRPr>
          </a:p>
        </p:txBody>
      </p:sp>
      <p:pic>
        <p:nvPicPr>
          <p:cNvPr id="24580" name="Picture 4" descr="i2drdfy2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97846" y="6022015"/>
            <a:ext cx="1277938" cy="7286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581" name="Picture 5" descr="n_wc_aea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52801" y="5920354"/>
            <a:ext cx="950913" cy="857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27014" name="Rectangle 6"/>
          <p:cNvSpPr>
            <a:spLocks noChangeArrowheads="1"/>
          </p:cNvSpPr>
          <p:nvPr/>
        </p:nvSpPr>
        <p:spPr bwMode="auto">
          <a:xfrm>
            <a:off x="4800601" y="1066800"/>
            <a:ext cx="162756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An Aesop Fable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6815" y="1"/>
            <a:ext cx="2193388" cy="1676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243888" cy="1314450"/>
          </a:xfrm>
        </p:spPr>
        <p:txBody>
          <a:bodyPr/>
          <a:lstStyle/>
          <a:p>
            <a:pPr eaLnBrk="1" hangingPunct="1"/>
            <a:r>
              <a:rPr lang="en-US" altLang="en-US" sz="3200" b="1" dirty="0"/>
              <a:t>Differentiate the Questions with</a:t>
            </a:r>
            <a:br>
              <a:rPr lang="en-US" altLang="en-US" sz="3200" b="1" dirty="0"/>
            </a:br>
            <a:r>
              <a:rPr lang="en-US" altLang="en-US" sz="3200" b="1" dirty="0"/>
              <a:t>Six Thinking Hats</a:t>
            </a:r>
            <a:r>
              <a:rPr lang="en-US" altLang="en-US" sz="32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®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0"/>
            <a:ext cx="8229600" cy="4800600"/>
          </a:xfrm>
        </p:spPr>
        <p:txBody>
          <a:bodyPr/>
          <a:lstStyle/>
          <a:p>
            <a:pPr algn="ctr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b="1"/>
              <a:t>     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en-US" altLang="en-US" b="1"/>
          </a:p>
          <a:p>
            <a:pPr algn="ctr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b="1"/>
              <a:t>        +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en-US" altLang="en-US" b="1"/>
          </a:p>
          <a:p>
            <a:pPr algn="ctr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b="1"/>
              <a:t>	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en-US" altLang="en-US" b="1"/>
          </a:p>
          <a:p>
            <a:pPr algn="ctr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en-US" altLang="en-US" b="1"/>
          </a:p>
          <a:p>
            <a:pPr algn="ctr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b="1"/>
              <a:t>Content – Living in the United States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en-US" altLang="en-US" sz="2000"/>
          </a:p>
        </p:txBody>
      </p:sp>
      <p:pic>
        <p:nvPicPr>
          <p:cNvPr id="10244" name="Picture 21" descr="MPj0438767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5801" y="3276601"/>
            <a:ext cx="5260975" cy="2506663"/>
          </a:xfrm>
        </p:spPr>
      </p:pic>
      <p:pic>
        <p:nvPicPr>
          <p:cNvPr id="10245" name="Picture 22" descr="thinking_hat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2590801"/>
            <a:ext cx="3581400" cy="981075"/>
          </a:xfrm>
          <a:noFill/>
        </p:spPr>
      </p:pic>
    </p:spTree>
    <p:extLst>
      <p:ext uri="{BB962C8B-B14F-4D97-AF65-F5344CB8AC3E}">
        <p14:creationId xmlns:p14="http://schemas.microsoft.com/office/powerpoint/2010/main" val="3675952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1828800" y="457200"/>
            <a:ext cx="8534400" cy="594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7543800" y="3429001"/>
            <a:ext cx="251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0">
                <a:latin typeface="Helvetica" panose="020B0604020202020204" pitchFamily="34" charset="0"/>
              </a:rPr>
              <a:t>data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1905000" y="4114800"/>
            <a:ext cx="8382000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latin typeface="Helvetica" panose="020B0604020202020204" pitchFamily="34" charset="0"/>
              </a:rPr>
              <a:t>Information       Who, what, when, where?                               	What do you want to know?</a:t>
            </a:r>
            <a:r>
              <a:rPr lang="en-US" altLang="en-US" sz="3600">
                <a:latin typeface="Helvetica" panose="020B0604020202020204" pitchFamily="34" charset="0"/>
              </a:rPr>
              <a:t>   </a:t>
            </a:r>
          </a:p>
          <a:p>
            <a:pPr>
              <a:spcBef>
                <a:spcPct val="50000"/>
              </a:spcBef>
            </a:pPr>
            <a:r>
              <a:rPr lang="en-US" altLang="en-US" sz="3200">
                <a:latin typeface="Helvetica" panose="020B0604020202020204" pitchFamily="34" charset="0"/>
              </a:rPr>
              <a:t>			</a:t>
            </a: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2286000" y="914401"/>
            <a:ext cx="304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800" b="0">
              <a:latin typeface="Arial Unicode MS" panose="020B0604020202020204" pitchFamily="34" charset="-128"/>
            </a:endParaRPr>
          </a:p>
        </p:txBody>
      </p:sp>
      <p:sp>
        <p:nvSpPr>
          <p:cNvPr id="11270" name="Text Box 9"/>
          <p:cNvSpPr txBox="1">
            <a:spLocks noChangeArrowheads="1"/>
          </p:cNvSpPr>
          <p:nvPr/>
        </p:nvSpPr>
        <p:spPr bwMode="auto">
          <a:xfrm>
            <a:off x="2819400" y="2743200"/>
            <a:ext cx="152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>
                <a:latin typeface="Arial Unicode MS" panose="020B0604020202020204" pitchFamily="34" charset="-128"/>
              </a:rPr>
              <a:t>facts</a:t>
            </a:r>
          </a:p>
          <a:p>
            <a:endParaRPr lang="en-US" altLang="en-US" sz="4400" b="0">
              <a:latin typeface="Arial Unicode MS" panose="020B0604020202020204" pitchFamily="34" charset="-128"/>
            </a:endParaRPr>
          </a:p>
        </p:txBody>
      </p:sp>
      <p:sp>
        <p:nvSpPr>
          <p:cNvPr id="11271" name="Rectangle 10"/>
          <p:cNvSpPr>
            <a:spLocks noChangeArrowheads="1"/>
          </p:cNvSpPr>
          <p:nvPr/>
        </p:nvSpPr>
        <p:spPr bwMode="auto">
          <a:xfrm>
            <a:off x="3581401" y="838201"/>
            <a:ext cx="55721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>
                <a:solidFill>
                  <a:schemeClr val="tx2"/>
                </a:solidFill>
                <a:latin typeface="Arial" panose="020B0604020202020204" pitchFamily="34" charset="0"/>
              </a:rPr>
              <a:t>White Hat - FACTS</a:t>
            </a:r>
          </a:p>
        </p:txBody>
      </p:sp>
      <p:sp>
        <p:nvSpPr>
          <p:cNvPr id="11272" name="Text Box 11"/>
          <p:cNvSpPr txBox="1">
            <a:spLocks noChangeArrowheads="1"/>
          </p:cNvSpPr>
          <p:nvPr/>
        </p:nvSpPr>
        <p:spPr bwMode="auto">
          <a:xfrm>
            <a:off x="5029200" y="5638801"/>
            <a:ext cx="472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REMEMBERING – Bloom </a:t>
            </a:r>
          </a:p>
          <a:p>
            <a:endParaRPr lang="en-US" altLang="en-US" dirty="0"/>
          </a:p>
        </p:txBody>
      </p:sp>
      <p:pic>
        <p:nvPicPr>
          <p:cNvPr id="11273" name="Picture 12" descr="whiteh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905001"/>
            <a:ext cx="2819400" cy="191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453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Think	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71602" y="1442574"/>
            <a:ext cx="7096198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White piece of paper where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you write all of the facts.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Talk about and write several facts that you know about living in the U.S.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There may be facts that need to be researched for accuracy.  Put an R to remind you to check out these facts.</a:t>
            </a:r>
          </a:p>
        </p:txBody>
      </p:sp>
      <p:pic>
        <p:nvPicPr>
          <p:cNvPr id="12292" name="Picture 4" descr="MCj0439824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428" y="1999685"/>
            <a:ext cx="3657143" cy="3657143"/>
          </a:xfrm>
        </p:spPr>
      </p:pic>
    </p:spTree>
    <p:extLst>
      <p:ext uri="{BB962C8B-B14F-4D97-AF65-F5344CB8AC3E}">
        <p14:creationId xmlns:p14="http://schemas.microsoft.com/office/powerpoint/2010/main" val="362854149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1828800" y="457200"/>
            <a:ext cx="8534400" cy="594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4038600" y="838200"/>
            <a:ext cx="457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4800" baseline="3000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2209800" y="3505201"/>
            <a:ext cx="2590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>
                <a:solidFill>
                  <a:srgbClr val="CC0000"/>
                </a:solidFill>
                <a:latin typeface="Helvetica" panose="020B0604020202020204" pitchFamily="34" charset="0"/>
              </a:rPr>
              <a:t>feelings</a:t>
            </a:r>
            <a:endParaRPr lang="en-US" altLang="en-US" sz="4800">
              <a:solidFill>
                <a:srgbClr val="CC000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6934200" y="4876800"/>
            <a:ext cx="2819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>
                <a:solidFill>
                  <a:srgbClr val="CC0000"/>
                </a:solidFill>
                <a:latin typeface="Helvetica" panose="020B0604020202020204" pitchFamily="34" charset="0"/>
              </a:rPr>
              <a:t>intuition</a:t>
            </a:r>
            <a:endParaRPr lang="en-US" altLang="en-US" sz="3600" b="0">
              <a:solidFill>
                <a:srgbClr val="CC000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3318" name="Text Box 8"/>
          <p:cNvSpPr txBox="1">
            <a:spLocks noChangeArrowheads="1"/>
          </p:cNvSpPr>
          <p:nvPr/>
        </p:nvSpPr>
        <p:spPr bwMode="auto">
          <a:xfrm>
            <a:off x="4267200" y="4953001"/>
            <a:ext cx="320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0">
                <a:solidFill>
                  <a:srgbClr val="CC0000"/>
                </a:solidFill>
                <a:latin typeface="Helvetica" panose="020B0604020202020204" pitchFamily="34" charset="0"/>
              </a:rPr>
              <a:t>emotions</a:t>
            </a:r>
            <a:endParaRPr lang="en-US" altLang="en-US" sz="4000" b="0">
              <a:solidFill>
                <a:srgbClr val="CC000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3319" name="Text Box 10"/>
          <p:cNvSpPr txBox="1">
            <a:spLocks noChangeArrowheads="1"/>
          </p:cNvSpPr>
          <p:nvPr/>
        </p:nvSpPr>
        <p:spPr bwMode="auto">
          <a:xfrm>
            <a:off x="5638800" y="5791201"/>
            <a:ext cx="39052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CC0000"/>
                </a:solidFill>
              </a:rPr>
              <a:t>EVALUATING</a:t>
            </a:r>
            <a:r>
              <a:rPr lang="en-US" altLang="en-US" sz="1800" b="0" dirty="0">
                <a:solidFill>
                  <a:srgbClr val="CC0000"/>
                </a:solidFill>
              </a:rPr>
              <a:t> - </a:t>
            </a:r>
            <a:r>
              <a:rPr lang="en-US" altLang="en-US" dirty="0">
                <a:solidFill>
                  <a:srgbClr val="CC0000"/>
                </a:solidFill>
              </a:rPr>
              <a:t>Bloom </a:t>
            </a:r>
            <a:endParaRPr lang="en-US" altLang="en-US" b="0" dirty="0"/>
          </a:p>
        </p:txBody>
      </p:sp>
      <p:sp>
        <p:nvSpPr>
          <p:cNvPr id="13320" name="Text Box 11"/>
          <p:cNvSpPr txBox="1">
            <a:spLocks noChangeArrowheads="1"/>
          </p:cNvSpPr>
          <p:nvPr/>
        </p:nvSpPr>
        <p:spPr bwMode="auto">
          <a:xfrm>
            <a:off x="3200400" y="762001"/>
            <a:ext cx="6324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>
                <a:solidFill>
                  <a:srgbClr val="CC0000"/>
                </a:solidFill>
                <a:latin typeface="Arial" panose="020B0604020202020204" pitchFamily="34" charset="0"/>
              </a:rPr>
              <a:t>Red Hat - FEELINGS</a:t>
            </a:r>
          </a:p>
        </p:txBody>
      </p:sp>
      <p:pic>
        <p:nvPicPr>
          <p:cNvPr id="13321" name="Picture 12" descr="redh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03451"/>
            <a:ext cx="2514600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555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Think	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96221" y="1828800"/>
            <a:ext cx="77724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Red heart for feelings and passion</a:t>
            </a:r>
          </a:p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Think of how you feel 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about living in the U.S.</a:t>
            </a:r>
          </a:p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  <p:pic>
        <p:nvPicPr>
          <p:cNvPr id="14340" name="Picture 4" descr="MPj0433140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24600" y="2590801"/>
            <a:ext cx="4038600" cy="3457575"/>
          </a:xfrm>
        </p:spPr>
      </p:pic>
    </p:spTree>
    <p:extLst>
      <p:ext uri="{BB962C8B-B14F-4D97-AF65-F5344CB8AC3E}">
        <p14:creationId xmlns:p14="http://schemas.microsoft.com/office/powerpoint/2010/main" val="125677375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1828800" y="457200"/>
            <a:ext cx="8534400" cy="594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3124200" y="838201"/>
            <a:ext cx="6705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>
                <a:solidFill>
                  <a:srgbClr val="000000"/>
                </a:solidFill>
                <a:latin typeface="Arial" panose="020B0604020202020204" pitchFamily="34" charset="0"/>
              </a:rPr>
              <a:t>Black Hat - CAUTION</a:t>
            </a:r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2133600" y="4038601"/>
            <a:ext cx="2057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>
                <a:solidFill>
                  <a:srgbClr val="000000"/>
                </a:solidFill>
                <a:latin typeface="Helvetica" panose="020B0604020202020204" pitchFamily="34" charset="0"/>
              </a:rPr>
              <a:t>caution</a:t>
            </a:r>
            <a:endParaRPr lang="en-US" altLang="en-US" sz="4000">
              <a:solidFill>
                <a:srgbClr val="00000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5365" name="Text Box 8"/>
          <p:cNvSpPr txBox="1">
            <a:spLocks noChangeArrowheads="1"/>
          </p:cNvSpPr>
          <p:nvPr/>
        </p:nvSpPr>
        <p:spPr bwMode="auto">
          <a:xfrm>
            <a:off x="5181600" y="4648201"/>
            <a:ext cx="1676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0">
                <a:solidFill>
                  <a:srgbClr val="000000"/>
                </a:solidFill>
                <a:latin typeface="Arial Unicode MS" panose="020B0604020202020204" pitchFamily="34" charset="-128"/>
              </a:rPr>
              <a:t>risks</a:t>
            </a:r>
          </a:p>
        </p:txBody>
      </p:sp>
      <p:sp>
        <p:nvSpPr>
          <p:cNvPr id="15366" name="Text Box 9"/>
          <p:cNvSpPr txBox="1">
            <a:spLocks noChangeArrowheads="1"/>
          </p:cNvSpPr>
          <p:nvPr/>
        </p:nvSpPr>
        <p:spPr bwMode="auto">
          <a:xfrm>
            <a:off x="3048000" y="5181601"/>
            <a:ext cx="434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0">
                <a:solidFill>
                  <a:srgbClr val="000000"/>
                </a:solidFill>
                <a:latin typeface="Helvetica" panose="020B0604020202020204" pitchFamily="34" charset="0"/>
              </a:rPr>
              <a:t>words of wisdom</a:t>
            </a:r>
          </a:p>
        </p:txBody>
      </p:sp>
      <p:sp>
        <p:nvSpPr>
          <p:cNvPr id="15367" name="Text Box 10"/>
          <p:cNvSpPr txBox="1">
            <a:spLocks noChangeArrowheads="1"/>
          </p:cNvSpPr>
          <p:nvPr/>
        </p:nvSpPr>
        <p:spPr bwMode="auto">
          <a:xfrm>
            <a:off x="6172200" y="5791201"/>
            <a:ext cx="37673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00070C"/>
                </a:solidFill>
              </a:rPr>
              <a:t>ANALYZING - Bloom</a:t>
            </a:r>
            <a:r>
              <a:rPr lang="en-US" altLang="en-US" sz="1800" b="0" dirty="0"/>
              <a:t> </a:t>
            </a:r>
          </a:p>
        </p:txBody>
      </p:sp>
      <p:sp>
        <p:nvSpPr>
          <p:cNvPr id="15368" name="Text Box 11"/>
          <p:cNvSpPr txBox="1">
            <a:spLocks noChangeArrowheads="1"/>
          </p:cNvSpPr>
          <p:nvPr/>
        </p:nvSpPr>
        <p:spPr bwMode="auto">
          <a:xfrm>
            <a:off x="7086600" y="4495801"/>
            <a:ext cx="2819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0">
                <a:solidFill>
                  <a:srgbClr val="000000"/>
                </a:solidFill>
                <a:latin typeface="Helvetica" panose="020B0604020202020204" pitchFamily="34" charset="0"/>
              </a:rPr>
              <a:t>careful of</a:t>
            </a:r>
            <a:endParaRPr lang="en-US" altLang="en-US" sz="4000" b="0">
              <a:solidFill>
                <a:srgbClr val="000000"/>
              </a:solidFill>
              <a:latin typeface="Arial Unicode MS" panose="020B0604020202020204" pitchFamily="34" charset="-128"/>
            </a:endParaRPr>
          </a:p>
        </p:txBody>
      </p:sp>
      <p:pic>
        <p:nvPicPr>
          <p:cNvPr id="15369" name="Picture 12" descr="blackh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501901"/>
            <a:ext cx="2286000" cy="173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690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Think	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76400"/>
            <a:ext cx="5562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Black judge’s robe representing caution, wisdom!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Think of what things you should be cautious of if you live in the U.S.</a:t>
            </a:r>
          </a:p>
        </p:txBody>
      </p:sp>
      <p:pic>
        <p:nvPicPr>
          <p:cNvPr id="16388" name="Picture 6" descr="MCPE02395_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86601" y="2057400"/>
            <a:ext cx="2124075" cy="3048000"/>
          </a:xfrm>
        </p:spPr>
      </p:pic>
    </p:spTree>
    <p:extLst>
      <p:ext uri="{BB962C8B-B14F-4D97-AF65-F5344CB8AC3E}">
        <p14:creationId xmlns:p14="http://schemas.microsoft.com/office/powerpoint/2010/main" val="350804385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1828800" y="457200"/>
            <a:ext cx="8534400" cy="594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2362200" y="3886200"/>
            <a:ext cx="2362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>
                <a:solidFill>
                  <a:srgbClr val="E3C909"/>
                </a:solidFill>
                <a:latin typeface="Helvetica" panose="020B0604020202020204" pitchFamily="34" charset="0"/>
              </a:rPr>
              <a:t>benefits</a:t>
            </a:r>
            <a:endParaRPr lang="en-US" altLang="en-US" sz="4400">
              <a:solidFill>
                <a:srgbClr val="E3C909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2895600" y="838201"/>
            <a:ext cx="6858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>
                <a:solidFill>
                  <a:srgbClr val="E3C909"/>
                </a:solidFill>
                <a:latin typeface="Helvetica" panose="020B0604020202020204" pitchFamily="34" charset="0"/>
              </a:rPr>
              <a:t>Yellow Hat - BENEFITS</a:t>
            </a: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3581400" y="4724400"/>
            <a:ext cx="3048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>
                <a:solidFill>
                  <a:srgbClr val="EAC50A"/>
                </a:solidFill>
                <a:latin typeface="Helvetica" panose="020B0604020202020204" pitchFamily="34" charset="0"/>
              </a:rPr>
              <a:t>optimism</a:t>
            </a:r>
            <a:endParaRPr lang="en-US" altLang="en-US" sz="4400">
              <a:solidFill>
                <a:srgbClr val="EAC50A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7414" name="Text Box 8"/>
          <p:cNvSpPr txBox="1">
            <a:spLocks noChangeArrowheads="1"/>
          </p:cNvSpPr>
          <p:nvPr/>
        </p:nvSpPr>
        <p:spPr bwMode="auto">
          <a:xfrm>
            <a:off x="7162800" y="4038601"/>
            <a:ext cx="320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0">
                <a:solidFill>
                  <a:srgbClr val="EAC50A"/>
                </a:solidFill>
                <a:latin typeface="Helvetica" panose="020B0604020202020204" pitchFamily="34" charset="0"/>
              </a:rPr>
              <a:t>value</a:t>
            </a:r>
            <a:endParaRPr lang="en-US" altLang="en-US" sz="4000" b="0">
              <a:solidFill>
                <a:srgbClr val="EAC50A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7415" name="Text Box 10"/>
          <p:cNvSpPr txBox="1">
            <a:spLocks noChangeArrowheads="1"/>
          </p:cNvSpPr>
          <p:nvPr/>
        </p:nvSpPr>
        <p:spPr bwMode="auto">
          <a:xfrm>
            <a:off x="6781800" y="5181600"/>
            <a:ext cx="305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3600">
                <a:solidFill>
                  <a:srgbClr val="E3C909"/>
                </a:solidFill>
                <a:latin typeface="Helvetica" panose="020B0604020202020204" pitchFamily="34" charset="0"/>
              </a:rPr>
              <a:t>the good in it</a:t>
            </a:r>
          </a:p>
        </p:txBody>
      </p:sp>
      <p:sp>
        <p:nvSpPr>
          <p:cNvPr id="17416" name="Text Box 11"/>
          <p:cNvSpPr txBox="1">
            <a:spLocks noChangeArrowheads="1"/>
          </p:cNvSpPr>
          <p:nvPr/>
        </p:nvSpPr>
        <p:spPr bwMode="auto">
          <a:xfrm>
            <a:off x="4632325" y="5746751"/>
            <a:ext cx="36888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EAC50A"/>
                </a:solidFill>
              </a:rPr>
              <a:t>ANALYZING -Bloom</a:t>
            </a:r>
            <a:r>
              <a:rPr lang="en-US" altLang="en-US" b="0" dirty="0">
                <a:solidFill>
                  <a:srgbClr val="EAC50A"/>
                </a:solidFill>
              </a:rPr>
              <a:t> </a:t>
            </a:r>
          </a:p>
        </p:txBody>
      </p:sp>
      <p:pic>
        <p:nvPicPr>
          <p:cNvPr id="17417" name="Picture 12" descr="yellowh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133601"/>
            <a:ext cx="259080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259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</TotalTime>
  <Words>572</Words>
  <Application>Microsoft Office PowerPoint</Application>
  <PresentationFormat>Widescreen</PresentationFormat>
  <Paragraphs>117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 Unicode MS</vt:lpstr>
      <vt:lpstr>Arial</vt:lpstr>
      <vt:lpstr>Calibri</vt:lpstr>
      <vt:lpstr>Calibri Light</vt:lpstr>
      <vt:lpstr>Helvetica</vt:lpstr>
      <vt:lpstr>Verdana</vt:lpstr>
      <vt:lpstr>Wingdings</vt:lpstr>
      <vt:lpstr>Office Theme</vt:lpstr>
      <vt:lpstr>PowerPoint Presentation</vt:lpstr>
      <vt:lpstr>Differentiate the Questions with Six Thinking Hats®</vt:lpstr>
      <vt:lpstr>PowerPoint Presentation</vt:lpstr>
      <vt:lpstr>Think </vt:lpstr>
      <vt:lpstr>PowerPoint Presentation</vt:lpstr>
      <vt:lpstr>Think </vt:lpstr>
      <vt:lpstr>PowerPoint Presentation</vt:lpstr>
      <vt:lpstr>Think </vt:lpstr>
      <vt:lpstr>PowerPoint Presentation</vt:lpstr>
      <vt:lpstr>Think </vt:lpstr>
      <vt:lpstr>PowerPoint Presentation</vt:lpstr>
      <vt:lpstr>Think </vt:lpstr>
      <vt:lpstr>PowerPoint Presentation</vt:lpstr>
      <vt:lpstr>          Think </vt:lpstr>
      <vt:lpstr>            Vary Questions with Six Hats® </vt:lpstr>
      <vt:lpstr>The Hare and the Tortoise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Franny McAleer</dc:creator>
  <cp:lastModifiedBy>Franny McAleer</cp:lastModifiedBy>
  <cp:revision>2</cp:revision>
  <dcterms:created xsi:type="dcterms:W3CDTF">2016-09-07T18:09:30Z</dcterms:created>
  <dcterms:modified xsi:type="dcterms:W3CDTF">2016-09-07T18:18:27Z</dcterms:modified>
</cp:coreProperties>
</file>